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Nunito"/>
      <p:regular r:id="rId20"/>
      <p:bold r:id="rId21"/>
      <p:italic r:id="rId22"/>
      <p:boldItalic r:id="rId23"/>
    </p:embeddedFont>
    <p:embeddedFont>
      <p:font typeface="Maven Pro"/>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22" Type="http://schemas.openxmlformats.org/officeDocument/2006/relationships/font" Target="fonts/Nunito-italic.fntdata"/><Relationship Id="rId21" Type="http://schemas.openxmlformats.org/officeDocument/2006/relationships/font" Target="fonts/Nunito-bold.fntdata"/><Relationship Id="rId24" Type="http://schemas.openxmlformats.org/officeDocument/2006/relationships/font" Target="fonts/MavenPro-regular.fntdata"/><Relationship Id="rId23"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MavenPr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Good morning, I am MN from LASTIG lab at IGN, you also have my colleague JR, we are both working on </a:t>
            </a:r>
            <a:r>
              <a:rPr lang="fr"/>
              <a:t>the subdense european project to design and implement a collaborative dashboard to study periruban densification.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7edf185c48_6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27edf185c48_6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Let’s detail the implementation of one client which is the interactive front-end (“classical” dashboard)</a:t>
            </a:r>
            <a:endParaRPr/>
          </a:p>
          <a:p>
            <a:pPr indent="-298450" lvl="0" marL="457200" rtl="0" algn="l">
              <a:spcBef>
                <a:spcPts val="0"/>
              </a:spcBef>
              <a:spcAft>
                <a:spcPts val="0"/>
              </a:spcAft>
              <a:buSzPts val="1100"/>
              <a:buChar char="●"/>
            </a:pPr>
            <a:r>
              <a:rPr lang="fr"/>
              <a:t>A web page is automatically updated when a </a:t>
            </a:r>
            <a:r>
              <a:rPr lang="fr"/>
              <a:t>repository</a:t>
            </a:r>
            <a:r>
              <a:rPr lang="fr"/>
              <a:t> </a:t>
            </a:r>
            <a:r>
              <a:rPr lang="fr"/>
              <a:t>action</a:t>
            </a:r>
            <a:r>
              <a:rPr lang="fr"/>
              <a:t> happens through </a:t>
            </a:r>
            <a:r>
              <a:rPr lang="fr"/>
              <a:t>continuous</a:t>
            </a:r>
            <a:r>
              <a:rPr lang="fr"/>
              <a:t> integration, allowing continuous deployment on github pages</a:t>
            </a:r>
            <a:endParaRPr/>
          </a:p>
          <a:p>
            <a:pPr indent="-298450" lvl="0" marL="457200" rtl="0" algn="l">
              <a:spcBef>
                <a:spcPts val="0"/>
              </a:spcBef>
              <a:spcAft>
                <a:spcPts val="0"/>
              </a:spcAft>
              <a:buSzPts val="1100"/>
              <a:buChar char="●"/>
            </a:pPr>
            <a:r>
              <a:rPr lang="fr"/>
              <a:t>We are currently working on the inclusion of interactive maps in the webpage.</a:t>
            </a:r>
            <a:endParaRPr/>
          </a:p>
          <a:p>
            <a:pPr indent="-298450" lvl="0" marL="457200" rtl="0" algn="l">
              <a:spcBef>
                <a:spcPts val="0"/>
              </a:spcBef>
              <a:spcAft>
                <a:spcPts val="0"/>
              </a:spcAft>
              <a:buSzPts val="1100"/>
              <a:buChar char="●"/>
            </a:pPr>
            <a:r>
              <a:rPr lang="fr"/>
              <a:t>Future work will include more interactivity with the git from the webpage.</a:t>
            </a:r>
            <a:endParaRPr/>
          </a:p>
          <a:p>
            <a:pPr indent="0" lvl="0" marL="45720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7f41cdc642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27f41cdc642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fr">
                <a:solidFill>
                  <a:schemeClr val="dk1"/>
                </a:solidFill>
              </a:rPr>
              <a:t>This illustration of dashboard functionalities is the interactive comparison of studies areas.</a:t>
            </a:r>
            <a:endParaRPr>
              <a:solidFill>
                <a:schemeClr val="dk1"/>
              </a:solidFill>
            </a:endParaRPr>
          </a:p>
          <a:p>
            <a:pPr indent="-298450" lvl="0" marL="457200" rtl="0" algn="l">
              <a:spcBef>
                <a:spcPts val="0"/>
              </a:spcBef>
              <a:spcAft>
                <a:spcPts val="0"/>
              </a:spcAft>
              <a:buClr>
                <a:schemeClr val="dk1"/>
              </a:buClr>
              <a:buSzPts val="1100"/>
              <a:buChar char="●"/>
            </a:pPr>
            <a:r>
              <a:rPr lang="fr">
                <a:solidFill>
                  <a:schemeClr val="dk1"/>
                </a:solidFill>
              </a:rPr>
              <a:t>Partners with less knowledge of quantitative analysis can used this to draw hypothesis and explore data analysis results.</a:t>
            </a:r>
            <a:endParaRPr>
              <a:solidFill>
                <a:schemeClr val="dk1"/>
              </a:solidFill>
            </a:endParaRPr>
          </a:p>
          <a:p>
            <a:pPr indent="-298450" lvl="0" marL="457200" rtl="0" algn="l">
              <a:spcBef>
                <a:spcPts val="0"/>
              </a:spcBef>
              <a:spcAft>
                <a:spcPts val="0"/>
              </a:spcAft>
              <a:buClr>
                <a:schemeClr val="dk1"/>
              </a:buClr>
              <a:buSzPts val="1100"/>
              <a:buChar char="●"/>
            </a:pPr>
            <a:r>
              <a:rPr lang="fr">
                <a:solidFill>
                  <a:schemeClr val="dk1"/>
                </a:solidFill>
              </a:rPr>
              <a:t>Here is a short demo of the prototype dashboard: [follow link]</a:t>
            </a:r>
            <a:endParaRPr>
              <a:solidFill>
                <a:schemeClr val="dk1"/>
              </a:solidFill>
            </a:endParaRPr>
          </a:p>
          <a:p>
            <a:pPr indent="-298450" lvl="0" marL="457200" rtl="0" algn="l">
              <a:spcBef>
                <a:spcPts val="0"/>
              </a:spcBef>
              <a:spcAft>
                <a:spcPts val="0"/>
              </a:spcAft>
              <a:buClr>
                <a:schemeClr val="dk1"/>
              </a:buClr>
              <a:buSzPts val="1100"/>
              <a:buChar char="●"/>
            </a:pPr>
            <a:r>
              <a:rPr lang="fr">
                <a:solidFill>
                  <a:schemeClr val="dk1"/>
                </a:solidFill>
              </a:rPr>
              <a:t>This maps show the study areas obtained with 45 minutes isochrones.</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7d6206af1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7d6206af1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I can summarise now the main functionalities of the collaborative dashboard </a:t>
            </a:r>
            <a:r>
              <a:rPr lang="fr"/>
              <a:t>under development.</a:t>
            </a:r>
            <a:endParaRPr/>
          </a:p>
          <a:p>
            <a:pPr indent="-298450" lvl="0" marL="457200" rtl="0" algn="l">
              <a:spcBef>
                <a:spcPts val="0"/>
              </a:spcBef>
              <a:spcAft>
                <a:spcPts val="0"/>
              </a:spcAft>
              <a:buSzPts val="1100"/>
              <a:buChar char="●"/>
            </a:pPr>
            <a:r>
              <a:rPr lang="fr"/>
              <a:t>It will be principally an intermediate between partners.</a:t>
            </a:r>
            <a:endParaRPr/>
          </a:p>
          <a:p>
            <a:pPr indent="-298450" lvl="0" marL="457200" rtl="0" algn="l">
              <a:spcBef>
                <a:spcPts val="0"/>
              </a:spcBef>
              <a:spcAft>
                <a:spcPts val="0"/>
              </a:spcAft>
              <a:buSzPts val="1100"/>
              <a:buChar char="●"/>
            </a:pPr>
            <a:r>
              <a:rPr lang="fr"/>
              <a:t>It enables interdisciplinary dialogue by the exchange of concepts, data, data expertise, results, etc.</a:t>
            </a:r>
            <a:endParaRPr/>
          </a:p>
          <a:p>
            <a:pPr indent="-298450" lvl="0" marL="457200" rtl="0" algn="l">
              <a:spcBef>
                <a:spcPts val="0"/>
              </a:spcBef>
              <a:spcAft>
                <a:spcPts val="0"/>
              </a:spcAft>
              <a:buSzPts val="1100"/>
              <a:buChar char="●"/>
            </a:pPr>
            <a:r>
              <a:rPr lang="fr"/>
              <a:t>It also empowers users with less technical knowledge to execute advanced spatial analysis methods.</a:t>
            </a:r>
            <a:endParaRPr/>
          </a:p>
          <a:p>
            <a:pPr indent="-298450" lvl="0" marL="457200" rtl="0" algn="l">
              <a:spcBef>
                <a:spcPts val="0"/>
              </a:spcBef>
              <a:spcAft>
                <a:spcPts val="0"/>
              </a:spcAft>
              <a:buSzPts val="1100"/>
              <a:buChar char="●"/>
            </a:pPr>
            <a:r>
              <a:rPr lang="fr"/>
              <a:t>It is essential in such a comparative project across countries to share expertise on data specifications which can lead to significant comparative bias.</a:t>
            </a:r>
            <a:endParaRPr/>
          </a:p>
          <a:p>
            <a:pPr indent="-298450" lvl="0" marL="457200" rtl="0" algn="l">
              <a:spcBef>
                <a:spcPts val="0"/>
              </a:spcBef>
              <a:spcAft>
                <a:spcPts val="0"/>
              </a:spcAft>
              <a:buSzPts val="1100"/>
              <a:buChar char="●"/>
            </a:pPr>
            <a:r>
              <a:rPr lang="fr"/>
              <a:t>The concept of Geospatial User Feedback is also implemented in the dashboard with dialogue and feedback collection with metadata.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7f55d2b2c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27f55d2b2c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Finally, we can mention related future work in the subdense project</a:t>
            </a:r>
            <a:endParaRPr/>
          </a:p>
          <a:p>
            <a:pPr indent="-298450" lvl="0" marL="457200" rtl="0" algn="l">
              <a:spcBef>
                <a:spcPts val="0"/>
              </a:spcBef>
              <a:spcAft>
                <a:spcPts val="0"/>
              </a:spcAft>
              <a:buSzPts val="1100"/>
              <a:buChar char="●"/>
            </a:pPr>
            <a:r>
              <a:rPr lang="fr"/>
              <a:t>the integration of heterogeneous data will have to be conducted to correlate indicators with socio-economic context, but also with qualitative fieldwork data</a:t>
            </a:r>
            <a:endParaRPr/>
          </a:p>
          <a:p>
            <a:pPr indent="-298450" lvl="0" marL="457200" rtl="0" algn="l">
              <a:spcBef>
                <a:spcPts val="0"/>
              </a:spcBef>
              <a:spcAft>
                <a:spcPts val="0"/>
              </a:spcAft>
              <a:buSzPts val="1100"/>
              <a:buChar char="●"/>
            </a:pPr>
            <a:r>
              <a:rPr lang="fr"/>
              <a:t>the development of simulation models will allow exploring policies for suburban densification</a:t>
            </a:r>
            <a:endParaRPr/>
          </a:p>
          <a:p>
            <a:pPr indent="-298450" lvl="0" marL="457200" rtl="0" algn="l">
              <a:spcBef>
                <a:spcPts val="0"/>
              </a:spcBef>
              <a:spcAft>
                <a:spcPts val="0"/>
              </a:spcAft>
              <a:buSzPts val="1100"/>
              <a:buChar char="●"/>
            </a:pPr>
            <a:r>
              <a:rPr lang="fr"/>
              <a:t>The SimPLU model developed at LASTIG simulates possible construction using regulations (Plan Local d’Urbanisme)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e7b1b88e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e7b1b88e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Thanks for your attention - I am looking forward to hear your questions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425e752d95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425e752d95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The subdense project is a collaboration between IGN in France, University of Liverpool in UK, and TU Dortmund and IOER in Germany.</a:t>
            </a:r>
            <a:endParaRPr/>
          </a:p>
          <a:p>
            <a:pPr indent="-298450" lvl="0" marL="457200" rtl="0" algn="l">
              <a:spcBef>
                <a:spcPts val="0"/>
              </a:spcBef>
              <a:spcAft>
                <a:spcPts val="0"/>
              </a:spcAft>
              <a:buSzPts val="1100"/>
              <a:buChar char="●"/>
            </a:pPr>
            <a:r>
              <a:rPr lang="fr"/>
              <a:t>It aims at suburban densification to solve problems linked to urban sprawl or the overdensification of centers.</a:t>
            </a:r>
            <a:endParaRPr/>
          </a:p>
          <a:p>
            <a:pPr indent="-298450" lvl="0" marL="457200" rtl="0" algn="l">
              <a:spcBef>
                <a:spcPts val="0"/>
              </a:spcBef>
              <a:spcAft>
                <a:spcPts val="0"/>
              </a:spcAft>
              <a:buSzPts val="1100"/>
              <a:buChar char="●"/>
            </a:pPr>
            <a:r>
              <a:rPr lang="fr"/>
              <a:t>However, many planning challenges arise to implement suburban densification, due to the polyrationalities of stakeholders.</a:t>
            </a:r>
            <a:endParaRPr/>
          </a:p>
          <a:p>
            <a:pPr indent="-298450" lvl="0" marL="457200" rtl="0" algn="l">
              <a:spcBef>
                <a:spcPts val="0"/>
              </a:spcBef>
              <a:spcAft>
                <a:spcPts val="0"/>
              </a:spcAft>
              <a:buSzPts val="1100"/>
              <a:buChar char="●"/>
            </a:pPr>
            <a:r>
              <a:rPr lang="fr"/>
              <a:t>The project combines qualitative interviews of stakeholders with data-driven analysis, on 6 urban areas in the 3 countries.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425e752d95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425e752d95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The project has 3 complementary axes: first how to enable a robust comparative analysis on heterogeneous data across countries; second investigate the role of stakeholders; and third explore land policies for densification.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7c0619c2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7c0619c2e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Our contribution at IGN and which is my main task, is part of Work Package 1 and is to build a dashboard as a collaborative tool.</a:t>
            </a:r>
            <a:endParaRPr/>
          </a:p>
          <a:p>
            <a:pPr indent="-298450" lvl="0" marL="457200" rtl="0" algn="l">
              <a:spcBef>
                <a:spcPts val="0"/>
              </a:spcBef>
              <a:spcAft>
                <a:spcPts val="0"/>
              </a:spcAft>
              <a:buSzPts val="1100"/>
              <a:buChar char="●"/>
            </a:pPr>
            <a:r>
              <a:rPr lang="fr"/>
              <a:t>The dashboard is a mean to share methodologies and tools, expertise on data, results from data analyses, etc.</a:t>
            </a:r>
            <a:endParaRPr/>
          </a:p>
          <a:p>
            <a:pPr indent="-298450" lvl="0" marL="457200" rtl="0" algn="l">
              <a:spcBef>
                <a:spcPts val="0"/>
              </a:spcBef>
              <a:spcAft>
                <a:spcPts val="0"/>
              </a:spcAft>
              <a:buSzPts val="1100"/>
              <a:buChar char="●"/>
            </a:pPr>
            <a:r>
              <a:rPr lang="fr"/>
              <a:t>It is also designed to be an explorative tool through geovisualisation.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7d6206af1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7d6206af1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Analyses on densification are shared between partners.</a:t>
            </a:r>
            <a:endParaRPr/>
          </a:p>
          <a:p>
            <a:pPr indent="-298450" lvl="0" marL="457200" rtl="0" algn="l">
              <a:spcBef>
                <a:spcPts val="0"/>
              </a:spcBef>
              <a:spcAft>
                <a:spcPts val="0"/>
              </a:spcAft>
              <a:buSzPts val="1100"/>
              <a:buChar char="●"/>
            </a:pPr>
            <a:r>
              <a:rPr lang="fr"/>
              <a:t>This example map of building change shows urban extension in Strasbourg between 2012, 2018 and 2022.</a:t>
            </a:r>
            <a:endParaRPr/>
          </a:p>
          <a:p>
            <a:pPr indent="-298450" lvl="0" marL="457200" rtl="0" algn="l">
              <a:spcBef>
                <a:spcPts val="0"/>
              </a:spcBef>
              <a:spcAft>
                <a:spcPts val="0"/>
              </a:spcAft>
              <a:buSzPts val="1100"/>
              <a:buChar char="●"/>
            </a:pPr>
            <a:r>
              <a:rPr lang="fr"/>
              <a:t>The country-specific data expertise is also shared between partners with metadata.</a:t>
            </a:r>
            <a:endParaRPr/>
          </a:p>
          <a:p>
            <a:pPr indent="0" lvl="0" marL="45720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7d6206af1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7d6206af1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Another</a:t>
            </a:r>
            <a:r>
              <a:rPr lang="fr"/>
              <a:t> important aspect of the collaborative dashboard is the sharing of methods and their implementations.</a:t>
            </a:r>
            <a:endParaRPr/>
          </a:p>
          <a:p>
            <a:pPr indent="-298450" lvl="0" marL="457200" rtl="0" algn="l">
              <a:spcBef>
                <a:spcPts val="0"/>
              </a:spcBef>
              <a:spcAft>
                <a:spcPts val="0"/>
              </a:spcAft>
              <a:buSzPts val="1100"/>
              <a:buChar char="●"/>
            </a:pPr>
            <a:r>
              <a:rPr lang="fr"/>
              <a:t>These analysis tools, for example the matching algorithm shown here developed by LASTIG, can be used by other partners on their own datasets.</a:t>
            </a:r>
            <a:endParaRPr/>
          </a:p>
          <a:p>
            <a:pPr indent="-298450" lvl="0" marL="457200" rtl="0" algn="l">
              <a:spcBef>
                <a:spcPts val="0"/>
              </a:spcBef>
              <a:spcAft>
                <a:spcPts val="0"/>
              </a:spcAft>
              <a:buSzPts val="1100"/>
              <a:buChar char="●"/>
            </a:pPr>
            <a:r>
              <a:rPr lang="fr"/>
              <a:t>Here, a polygon matching algorithm is used for </a:t>
            </a:r>
            <a:r>
              <a:rPr lang="fr"/>
              <a:t>building</a:t>
            </a:r>
            <a:r>
              <a:rPr lang="fr"/>
              <a:t> change detection, through a typology of matching links.</a:t>
            </a:r>
            <a:endParaRPr/>
          </a:p>
          <a:p>
            <a:pPr indent="-298450" lvl="0" marL="457200" rtl="0" algn="l">
              <a:spcBef>
                <a:spcPts val="0"/>
              </a:spcBef>
              <a:spcAft>
                <a:spcPts val="0"/>
              </a:spcAft>
              <a:buSzPts val="1100"/>
              <a:buChar char="●"/>
            </a:pPr>
            <a:r>
              <a:rPr lang="fr"/>
              <a:t>For example, a one to one matching link is building stability, while a missing link is destruction or construction.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7d6206af1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7d6206af1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Here is an illustration of some densification analysis results that can be shared for comparison between countries.</a:t>
            </a:r>
            <a:endParaRPr/>
          </a:p>
          <a:p>
            <a:pPr indent="-298450" lvl="0" marL="457200" rtl="0" algn="l">
              <a:spcBef>
                <a:spcPts val="0"/>
              </a:spcBef>
              <a:spcAft>
                <a:spcPts val="0"/>
              </a:spcAft>
              <a:buSzPts val="1100"/>
              <a:buChar char="●"/>
            </a:pPr>
            <a:r>
              <a:rPr lang="fr"/>
              <a:t>The map, obtained through matching for building change detection, allows identifying quickly areas of significant change between 2012 and 2022.</a:t>
            </a:r>
            <a:endParaRPr/>
          </a:p>
          <a:p>
            <a:pPr indent="-298450" lvl="0" marL="457200" rtl="0" algn="l">
              <a:spcBef>
                <a:spcPts val="0"/>
              </a:spcBef>
              <a:spcAft>
                <a:spcPts val="0"/>
              </a:spcAft>
              <a:buSzPts val="1100"/>
              <a:buChar char="●"/>
            </a:pPr>
            <a:r>
              <a:rPr lang="fr"/>
              <a:t>Hypothesis can be drawn from exploring the map, such as change in land use or zoning, which will be later investigated through qualitative fieldwork.</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7d6206af1e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7d6206af1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We propose an innovative architecture for the dashboard, using the git software as the core infrastructure.</a:t>
            </a:r>
            <a:endParaRPr/>
          </a:p>
          <a:p>
            <a:pPr indent="-298450" lvl="0" marL="457200" rtl="0" algn="l">
              <a:spcBef>
                <a:spcPts val="0"/>
              </a:spcBef>
              <a:spcAft>
                <a:spcPts val="0"/>
              </a:spcAft>
              <a:buSzPts val="1100"/>
              <a:buChar char="●"/>
            </a:pPr>
            <a:r>
              <a:rPr lang="fr"/>
              <a:t>git ensures a full reproducibility, tractability and collaboration of the process.</a:t>
            </a:r>
            <a:endParaRPr/>
          </a:p>
          <a:p>
            <a:pPr indent="-298450" lvl="0" marL="457200" rtl="0" algn="l">
              <a:spcBef>
                <a:spcPts val="0"/>
              </a:spcBef>
              <a:spcAft>
                <a:spcPts val="0"/>
              </a:spcAft>
              <a:buSzPts val="1100"/>
              <a:buChar char="●"/>
            </a:pPr>
            <a:r>
              <a:rPr lang="fr"/>
              <a:t>A central git repository gathers all information, results from </a:t>
            </a:r>
            <a:r>
              <a:rPr lang="fr"/>
              <a:t>analysis</a:t>
            </a:r>
            <a:r>
              <a:rPr lang="fr"/>
              <a:t>, metadata, and pointers to data.</a:t>
            </a:r>
            <a:endParaRPr/>
          </a:p>
          <a:p>
            <a:pPr indent="-298450" lvl="0" marL="457200" rtl="0" algn="l">
              <a:spcBef>
                <a:spcPts val="0"/>
              </a:spcBef>
              <a:spcAft>
                <a:spcPts val="0"/>
              </a:spcAft>
              <a:buSzPts val="1100"/>
              <a:buChar char="●"/>
            </a:pPr>
            <a:r>
              <a:rPr lang="fr"/>
              <a:t>Clients will interact with the repository for different functionalities: a qgis plugin for analysis (under development), an interactive html front-end (dashboard in the classical sense)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7f41cdc642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7f41cdc642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fr"/>
              <a:t>The dashboard is also collaborative in the sense that its functionalities are determined by different users.</a:t>
            </a:r>
            <a:endParaRPr/>
          </a:p>
          <a:p>
            <a:pPr indent="-298450" lvl="0" marL="457200" rtl="0" algn="l">
              <a:spcBef>
                <a:spcPts val="0"/>
              </a:spcBef>
              <a:spcAft>
                <a:spcPts val="0"/>
              </a:spcAft>
              <a:buSzPts val="1100"/>
              <a:buChar char="●"/>
            </a:pPr>
            <a:r>
              <a:rPr lang="fr"/>
              <a:t>The concept of “User Stories”, which are a narrative translation of a given practice, is used.</a:t>
            </a:r>
            <a:endParaRPr/>
          </a:p>
          <a:p>
            <a:pPr indent="-298450" lvl="0" marL="457200" rtl="0" algn="l">
              <a:spcBef>
                <a:spcPts val="0"/>
              </a:spcBef>
              <a:spcAft>
                <a:spcPts val="0"/>
              </a:spcAft>
              <a:buSzPts val="1100"/>
              <a:buChar char="●"/>
            </a:pPr>
            <a:r>
              <a:rPr lang="fr"/>
              <a:t>These stories are iteratively built by exchanging between various types of users, including some involved in dashboard development.</a:t>
            </a:r>
            <a:endParaRPr/>
          </a:p>
          <a:p>
            <a:pPr indent="-298450" lvl="0" marL="457200" rtl="0" algn="l">
              <a:spcBef>
                <a:spcPts val="0"/>
              </a:spcBef>
              <a:spcAft>
                <a:spcPts val="0"/>
              </a:spcAft>
              <a:buSzPts val="1100"/>
              <a:buChar char="●"/>
            </a:pPr>
            <a:r>
              <a:rPr lang="fr"/>
              <a:t>The users also include end users, data contributors, data experts.</a:t>
            </a:r>
            <a:endParaRPr/>
          </a:p>
          <a:p>
            <a:pPr indent="-298450" lvl="0" marL="457200" rtl="0" algn="l">
              <a:spcBef>
                <a:spcPts val="0"/>
              </a:spcBef>
              <a:spcAft>
                <a:spcPts val="0"/>
              </a:spcAft>
              <a:buSzPts val="1100"/>
              <a:buChar char="●"/>
            </a:pPr>
            <a:r>
              <a:rPr lang="fr"/>
              <a:t>In some sense, the construction process of the dashboard itself is part of the dashboard: this ensures a form of reflexivity, crucial in Open Science.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8000"/>
              <a:buNone/>
              <a:defRPr sz="8000">
                <a:solidFill>
                  <a:schemeClr val="l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chemeClr val="lt1"/>
              </a:buClr>
              <a:buSzPts val="1300"/>
              <a:buChar char="●"/>
              <a:defRPr>
                <a:solidFill>
                  <a:schemeClr val="lt1"/>
                </a:solidFill>
              </a:defRPr>
            </a:lvl1pPr>
            <a:lvl2pPr indent="-298450" lvl="1" marL="914400" rtl="0" algn="ctr">
              <a:spcBef>
                <a:spcPts val="0"/>
              </a:spcBef>
              <a:spcAft>
                <a:spcPts val="0"/>
              </a:spcAft>
              <a:buClr>
                <a:schemeClr val="lt1"/>
              </a:buClr>
              <a:buSzPts val="1100"/>
              <a:buChar char="○"/>
              <a:defRPr>
                <a:solidFill>
                  <a:schemeClr val="lt1"/>
                </a:solidFill>
              </a:defRPr>
            </a:lvl2pPr>
            <a:lvl3pPr indent="-298450" lvl="2" marL="1371600" rtl="0" algn="ctr">
              <a:spcBef>
                <a:spcPts val="0"/>
              </a:spcBef>
              <a:spcAft>
                <a:spcPts val="0"/>
              </a:spcAft>
              <a:buClr>
                <a:schemeClr val="lt1"/>
              </a:buClr>
              <a:buSzPts val="1100"/>
              <a:buChar char="■"/>
              <a:defRPr>
                <a:solidFill>
                  <a:schemeClr val="lt1"/>
                </a:solidFill>
              </a:defRPr>
            </a:lvl3pPr>
            <a:lvl4pPr indent="-298450" lvl="3" marL="1828800" rtl="0" algn="ctr">
              <a:spcBef>
                <a:spcPts val="0"/>
              </a:spcBef>
              <a:spcAft>
                <a:spcPts val="0"/>
              </a:spcAft>
              <a:buClr>
                <a:schemeClr val="lt1"/>
              </a:buClr>
              <a:buSzPts val="1100"/>
              <a:buChar char="●"/>
              <a:defRPr>
                <a:solidFill>
                  <a:schemeClr val="lt1"/>
                </a:solidFill>
              </a:defRPr>
            </a:lvl4pPr>
            <a:lvl5pPr indent="-298450" lvl="4" marL="2286000" rtl="0" algn="ctr">
              <a:spcBef>
                <a:spcPts val="0"/>
              </a:spcBef>
              <a:spcAft>
                <a:spcPts val="0"/>
              </a:spcAft>
              <a:buClr>
                <a:schemeClr val="lt1"/>
              </a:buClr>
              <a:buSzPts val="1100"/>
              <a:buChar char="○"/>
              <a:defRPr>
                <a:solidFill>
                  <a:schemeClr val="lt1"/>
                </a:solidFill>
              </a:defRPr>
            </a:lvl5pPr>
            <a:lvl6pPr indent="-298450" lvl="5" marL="2743200" rtl="0" algn="ctr">
              <a:spcBef>
                <a:spcPts val="0"/>
              </a:spcBef>
              <a:spcAft>
                <a:spcPts val="0"/>
              </a:spcAft>
              <a:buClr>
                <a:schemeClr val="lt1"/>
              </a:buClr>
              <a:buSzPts val="1100"/>
              <a:buChar char="■"/>
              <a:defRPr>
                <a:solidFill>
                  <a:schemeClr val="lt1"/>
                </a:solidFill>
              </a:defRPr>
            </a:lvl6pPr>
            <a:lvl7pPr indent="-298450" lvl="6" marL="3200400" rtl="0" algn="ctr">
              <a:spcBef>
                <a:spcPts val="0"/>
              </a:spcBef>
              <a:spcAft>
                <a:spcPts val="0"/>
              </a:spcAft>
              <a:buClr>
                <a:schemeClr val="lt1"/>
              </a:buClr>
              <a:buSzPts val="1100"/>
              <a:buChar char="●"/>
              <a:defRPr>
                <a:solidFill>
                  <a:schemeClr val="lt1"/>
                </a:solidFill>
              </a:defRPr>
            </a:lvl7pPr>
            <a:lvl8pPr indent="-298450" lvl="7" marL="3657600" rtl="0" algn="ctr">
              <a:spcBef>
                <a:spcPts val="0"/>
              </a:spcBef>
              <a:spcAft>
                <a:spcPts val="0"/>
              </a:spcAft>
              <a:buClr>
                <a:schemeClr val="lt1"/>
              </a:buClr>
              <a:buSzPts val="1100"/>
              <a:buChar char="○"/>
              <a:defRPr>
                <a:solidFill>
                  <a:schemeClr val="lt1"/>
                </a:solidFill>
              </a:defRPr>
            </a:lvl8pPr>
            <a:lvl9pPr indent="-298450" lvl="8" marL="4114800" rtl="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rtl="0" algn="r">
              <a:buNone/>
              <a:defRPr sz="900">
                <a:solidFill>
                  <a:schemeClr val="dk2"/>
                </a:solidFill>
                <a:latin typeface="Nunito"/>
                <a:ea typeface="Nunito"/>
                <a:cs typeface="Nunito"/>
                <a:sym typeface="Nunito"/>
              </a:defRPr>
            </a:lvl1pPr>
            <a:lvl2pPr lvl="1" rtl="0" algn="r">
              <a:buNone/>
              <a:defRPr sz="900">
                <a:solidFill>
                  <a:schemeClr val="dk2"/>
                </a:solidFill>
                <a:latin typeface="Nunito"/>
                <a:ea typeface="Nunito"/>
                <a:cs typeface="Nunito"/>
                <a:sym typeface="Nunito"/>
              </a:defRPr>
            </a:lvl2pPr>
            <a:lvl3pPr lvl="2" rtl="0" algn="r">
              <a:buNone/>
              <a:defRPr sz="900">
                <a:solidFill>
                  <a:schemeClr val="dk2"/>
                </a:solidFill>
                <a:latin typeface="Nunito"/>
                <a:ea typeface="Nunito"/>
                <a:cs typeface="Nunito"/>
                <a:sym typeface="Nunito"/>
              </a:defRPr>
            </a:lvl3pPr>
            <a:lvl4pPr lvl="3" rtl="0" algn="r">
              <a:buNone/>
              <a:defRPr sz="900">
                <a:solidFill>
                  <a:schemeClr val="dk2"/>
                </a:solidFill>
                <a:latin typeface="Nunito"/>
                <a:ea typeface="Nunito"/>
                <a:cs typeface="Nunito"/>
                <a:sym typeface="Nunito"/>
              </a:defRPr>
            </a:lvl4pPr>
            <a:lvl5pPr lvl="4" rtl="0" algn="r">
              <a:buNone/>
              <a:defRPr sz="900">
                <a:solidFill>
                  <a:schemeClr val="dk2"/>
                </a:solidFill>
                <a:latin typeface="Nunito"/>
                <a:ea typeface="Nunito"/>
                <a:cs typeface="Nunito"/>
                <a:sym typeface="Nunito"/>
              </a:defRPr>
            </a:lvl5pPr>
            <a:lvl6pPr lvl="5" rtl="0" algn="r">
              <a:buNone/>
              <a:defRPr sz="900">
                <a:solidFill>
                  <a:schemeClr val="dk2"/>
                </a:solidFill>
                <a:latin typeface="Nunito"/>
                <a:ea typeface="Nunito"/>
                <a:cs typeface="Nunito"/>
                <a:sym typeface="Nunito"/>
              </a:defRPr>
            </a:lvl6pPr>
            <a:lvl7pPr lvl="6" rtl="0" algn="r">
              <a:buNone/>
              <a:defRPr sz="900">
                <a:solidFill>
                  <a:schemeClr val="dk2"/>
                </a:solidFill>
                <a:latin typeface="Nunito"/>
                <a:ea typeface="Nunito"/>
                <a:cs typeface="Nunito"/>
                <a:sym typeface="Nunito"/>
              </a:defRPr>
            </a:lvl7pPr>
            <a:lvl8pPr lvl="7" rtl="0" algn="r">
              <a:buNone/>
              <a:defRPr sz="900">
                <a:solidFill>
                  <a:schemeClr val="dk2"/>
                </a:solidFill>
                <a:latin typeface="Nunito"/>
                <a:ea typeface="Nunito"/>
                <a:cs typeface="Nunito"/>
                <a:sym typeface="Nunito"/>
              </a:defRPr>
            </a:lvl8pPr>
            <a:lvl9pPr lvl="8" rtl="0"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3.png"/><Relationship Id="rId7" Type="http://schemas.openxmlformats.org/officeDocument/2006/relationships/image" Target="../media/image1.png"/><Relationship Id="rId8"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hyperlink" Target="https://subdense.github.io/dashboar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github.com/subdense" TargetMode="Externa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101325" y="50525"/>
            <a:ext cx="8121000" cy="1557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fr"/>
              <a:t>A C</a:t>
            </a:r>
            <a:r>
              <a:rPr lang="fr"/>
              <a:t>ollaborative Dashboard to Study Periurban Densification</a:t>
            </a:r>
            <a:endParaRPr/>
          </a:p>
        </p:txBody>
      </p:sp>
      <p:sp>
        <p:nvSpPr>
          <p:cNvPr id="278" name="Google Shape;278;p13"/>
          <p:cNvSpPr txBox="1"/>
          <p:nvPr>
            <p:ph idx="1" type="subTitle"/>
          </p:nvPr>
        </p:nvSpPr>
        <p:spPr>
          <a:xfrm>
            <a:off x="654375" y="1646925"/>
            <a:ext cx="5519400" cy="165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latin typeface="Maven Pro"/>
                <a:ea typeface="Maven Pro"/>
                <a:cs typeface="Maven Pro"/>
                <a:sym typeface="Maven Pro"/>
              </a:rPr>
              <a:t>Mouhamadou Ndim¹, Juste Raimbault¹</a:t>
            </a:r>
            <a:endParaRPr>
              <a:latin typeface="Maven Pro"/>
              <a:ea typeface="Maven Pro"/>
              <a:cs typeface="Maven Pro"/>
              <a:sym typeface="Maven Pro"/>
            </a:endParaRPr>
          </a:p>
          <a:p>
            <a:pPr indent="0" lvl="0" marL="0" rtl="0" algn="l">
              <a:spcBef>
                <a:spcPts val="0"/>
              </a:spcBef>
              <a:spcAft>
                <a:spcPts val="0"/>
              </a:spcAft>
              <a:buNone/>
            </a:pPr>
            <a:r>
              <a:rPr lang="fr">
                <a:latin typeface="Maven Pro"/>
                <a:ea typeface="Maven Pro"/>
                <a:cs typeface="Maven Pro"/>
                <a:sym typeface="Maven Pro"/>
              </a:rPr>
              <a:t>Bénédicte Bucher¹, Ana-Maria Raimond¹, </a:t>
            </a:r>
            <a:endParaRPr>
              <a:latin typeface="Maven Pro"/>
              <a:ea typeface="Maven Pro"/>
              <a:cs typeface="Maven Pro"/>
              <a:sym typeface="Maven Pro"/>
            </a:endParaRPr>
          </a:p>
          <a:p>
            <a:pPr indent="0" lvl="0" marL="0" rtl="0" algn="l">
              <a:spcBef>
                <a:spcPts val="0"/>
              </a:spcBef>
              <a:spcAft>
                <a:spcPts val="0"/>
              </a:spcAft>
              <a:buNone/>
            </a:pPr>
            <a:r>
              <a:rPr lang="fr">
                <a:latin typeface="Maven Pro"/>
                <a:ea typeface="Maven Pro"/>
                <a:cs typeface="Maven Pro"/>
                <a:sym typeface="Maven Pro"/>
              </a:rPr>
              <a:t>Julien Perret¹</a:t>
            </a:r>
            <a:endParaRPr>
              <a:latin typeface="Maven Pro"/>
              <a:ea typeface="Maven Pro"/>
              <a:cs typeface="Maven Pro"/>
              <a:sym typeface="Maven Pro"/>
            </a:endParaRPr>
          </a:p>
          <a:p>
            <a:pPr indent="0" lvl="0" marL="0" rtl="0" algn="l">
              <a:spcBef>
                <a:spcPts val="0"/>
              </a:spcBef>
              <a:spcAft>
                <a:spcPts val="0"/>
              </a:spcAft>
              <a:buNone/>
            </a:pPr>
            <a:r>
              <a:rPr lang="fr">
                <a:latin typeface="Maven Pro"/>
                <a:ea typeface="Maven Pro"/>
                <a:cs typeface="Maven Pro"/>
                <a:sym typeface="Maven Pro"/>
              </a:rPr>
              <a:t>	</a:t>
            </a:r>
            <a:r>
              <a:rPr lang="fr" sz="856">
                <a:latin typeface="Maven Pro"/>
                <a:ea typeface="Maven Pro"/>
                <a:cs typeface="Maven Pro"/>
                <a:sym typeface="Maven Pro"/>
              </a:rPr>
              <a:t>¹ LASTIG, Univ. Gustave Eiffel, IGN-ENSG, France</a:t>
            </a:r>
            <a:endParaRPr sz="856">
              <a:latin typeface="Maven Pro"/>
              <a:ea typeface="Maven Pro"/>
              <a:cs typeface="Maven Pro"/>
              <a:sym typeface="Maven Pro"/>
            </a:endParaRPr>
          </a:p>
        </p:txBody>
      </p:sp>
      <p:pic>
        <p:nvPicPr>
          <p:cNvPr id="279" name="Google Shape;279;p13"/>
          <p:cNvPicPr preferRelativeResize="0"/>
          <p:nvPr/>
        </p:nvPicPr>
        <p:blipFill rotWithShape="1">
          <a:blip r:embed="rId3">
            <a:alphaModFix/>
          </a:blip>
          <a:srcRect b="0" l="0" r="0" t="0"/>
          <a:stretch/>
        </p:blipFill>
        <p:spPr>
          <a:xfrm>
            <a:off x="897744" y="4452175"/>
            <a:ext cx="1255802" cy="595425"/>
          </a:xfrm>
          <a:prstGeom prst="rect">
            <a:avLst/>
          </a:prstGeom>
          <a:noFill/>
          <a:ln>
            <a:noFill/>
          </a:ln>
        </p:spPr>
      </p:pic>
      <p:pic>
        <p:nvPicPr>
          <p:cNvPr id="280" name="Google Shape;280;p13"/>
          <p:cNvPicPr preferRelativeResize="0"/>
          <p:nvPr/>
        </p:nvPicPr>
        <p:blipFill rotWithShape="1">
          <a:blip r:embed="rId4">
            <a:alphaModFix/>
          </a:blip>
          <a:srcRect b="0" l="0" r="0" t="0"/>
          <a:stretch/>
        </p:blipFill>
        <p:spPr>
          <a:xfrm>
            <a:off x="2329070" y="4573544"/>
            <a:ext cx="2120587" cy="436969"/>
          </a:xfrm>
          <a:prstGeom prst="rect">
            <a:avLst/>
          </a:prstGeom>
          <a:noFill/>
          <a:ln>
            <a:noFill/>
          </a:ln>
        </p:spPr>
      </p:pic>
      <p:pic>
        <p:nvPicPr>
          <p:cNvPr id="281" name="Google Shape;281;p13"/>
          <p:cNvPicPr preferRelativeResize="0"/>
          <p:nvPr/>
        </p:nvPicPr>
        <p:blipFill rotWithShape="1">
          <a:blip r:embed="rId5">
            <a:alphaModFix/>
          </a:blip>
          <a:srcRect b="0" l="0" r="0" t="0"/>
          <a:stretch/>
        </p:blipFill>
        <p:spPr>
          <a:xfrm>
            <a:off x="4768498" y="4587919"/>
            <a:ext cx="838763" cy="408248"/>
          </a:xfrm>
          <a:prstGeom prst="rect">
            <a:avLst/>
          </a:prstGeom>
          <a:noFill/>
          <a:ln>
            <a:noFill/>
          </a:ln>
        </p:spPr>
      </p:pic>
      <p:pic>
        <p:nvPicPr>
          <p:cNvPr id="282" name="Google Shape;282;p13"/>
          <p:cNvPicPr preferRelativeResize="0"/>
          <p:nvPr/>
        </p:nvPicPr>
        <p:blipFill rotWithShape="1">
          <a:blip r:embed="rId6">
            <a:alphaModFix/>
          </a:blip>
          <a:srcRect b="0" l="0" r="0" t="0"/>
          <a:stretch/>
        </p:blipFill>
        <p:spPr>
          <a:xfrm>
            <a:off x="5793474" y="4573564"/>
            <a:ext cx="838764" cy="436969"/>
          </a:xfrm>
          <a:prstGeom prst="rect">
            <a:avLst/>
          </a:prstGeom>
          <a:noFill/>
          <a:ln>
            <a:noFill/>
          </a:ln>
        </p:spPr>
      </p:pic>
      <p:pic>
        <p:nvPicPr>
          <p:cNvPr id="283" name="Google Shape;283;p13"/>
          <p:cNvPicPr preferRelativeResize="0"/>
          <p:nvPr/>
        </p:nvPicPr>
        <p:blipFill>
          <a:blip r:embed="rId7">
            <a:alphaModFix/>
          </a:blip>
          <a:stretch>
            <a:fillRect/>
          </a:stretch>
        </p:blipFill>
        <p:spPr>
          <a:xfrm>
            <a:off x="6729675" y="4452175"/>
            <a:ext cx="543950" cy="543950"/>
          </a:xfrm>
          <a:prstGeom prst="rect">
            <a:avLst/>
          </a:prstGeom>
          <a:noFill/>
          <a:ln>
            <a:noFill/>
          </a:ln>
        </p:spPr>
      </p:pic>
      <p:sp>
        <p:nvSpPr>
          <p:cNvPr id="284" name="Google Shape;284;p13"/>
          <p:cNvSpPr txBox="1"/>
          <p:nvPr/>
        </p:nvSpPr>
        <p:spPr>
          <a:xfrm>
            <a:off x="730050" y="3634267"/>
            <a:ext cx="4117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100">
                <a:solidFill>
                  <a:schemeClr val="lt1"/>
                </a:solidFill>
                <a:latin typeface="Maven Pro"/>
                <a:ea typeface="Maven Pro"/>
                <a:cs typeface="Maven Pro"/>
                <a:sym typeface="Maven Pro"/>
              </a:rPr>
              <a:t>ECTQ</a:t>
            </a:r>
            <a:r>
              <a:rPr b="1" lang="fr" sz="1100">
                <a:solidFill>
                  <a:schemeClr val="lt1"/>
                </a:solidFill>
                <a:latin typeface="Maven Pro"/>
                <a:ea typeface="Maven Pro"/>
                <a:cs typeface="Maven Pro"/>
                <a:sym typeface="Maven Pro"/>
              </a:rPr>
              <a:t>G</a:t>
            </a:r>
            <a:r>
              <a:rPr b="1" lang="fr" sz="1100">
                <a:solidFill>
                  <a:schemeClr val="lt1"/>
                </a:solidFill>
                <a:latin typeface="Maven Pro"/>
                <a:ea typeface="Maven Pro"/>
                <a:cs typeface="Maven Pro"/>
                <a:sym typeface="Maven Pro"/>
              </a:rPr>
              <a:t>, Braga, September 2023</a:t>
            </a:r>
            <a:endParaRPr b="1">
              <a:solidFill>
                <a:schemeClr val="lt1"/>
              </a:solidFill>
              <a:latin typeface="Maven Pro"/>
              <a:ea typeface="Maven Pro"/>
              <a:cs typeface="Maven Pro"/>
              <a:sym typeface="Maven Pro"/>
            </a:endParaRPr>
          </a:p>
        </p:txBody>
      </p:sp>
      <p:pic>
        <p:nvPicPr>
          <p:cNvPr descr="Une image contenant jouet, pince à linge&#10;&#10;Description générée automatiquement" id="285" name="Google Shape;285;p13"/>
          <p:cNvPicPr preferRelativeResize="0"/>
          <p:nvPr/>
        </p:nvPicPr>
        <p:blipFill>
          <a:blip r:embed="rId8">
            <a:alphaModFix/>
          </a:blip>
          <a:stretch>
            <a:fillRect/>
          </a:stretch>
        </p:blipFill>
        <p:spPr>
          <a:xfrm>
            <a:off x="4606627" y="50525"/>
            <a:ext cx="4344325" cy="4397900"/>
          </a:xfrm>
          <a:prstGeom prst="rect">
            <a:avLst/>
          </a:prstGeom>
          <a:noFill/>
          <a:ln>
            <a:noFill/>
          </a:ln>
        </p:spPr>
      </p:pic>
      <p:sp>
        <p:nvSpPr>
          <p:cNvPr id="286" name="Google Shape;286;p13"/>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1200">
                <a:latin typeface="Times New Roman"/>
                <a:ea typeface="Times New Roman"/>
                <a:cs typeface="Times New Roman"/>
                <a:sym typeface="Times New Roman"/>
              </a:rPr>
              <a:t> </a:t>
            </a:r>
            <a:endParaRPr/>
          </a:p>
        </p:txBody>
      </p:sp>
      <p:sp>
        <p:nvSpPr>
          <p:cNvPr id="287" name="Google Shape;287;p1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2"/>
          <p:cNvSpPr txBox="1"/>
          <p:nvPr>
            <p:ph type="title"/>
          </p:nvPr>
        </p:nvSpPr>
        <p:spPr>
          <a:xfrm>
            <a:off x="1303800" y="598575"/>
            <a:ext cx="7030500" cy="73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Interactive f</a:t>
            </a:r>
            <a:r>
              <a:rPr lang="fr"/>
              <a:t>ront-end of the dashboard</a:t>
            </a:r>
            <a:endParaRPr/>
          </a:p>
        </p:txBody>
      </p:sp>
      <p:sp>
        <p:nvSpPr>
          <p:cNvPr id="361" name="Google Shape;361;p22"/>
          <p:cNvSpPr txBox="1"/>
          <p:nvPr>
            <p:ph idx="1" type="body"/>
          </p:nvPr>
        </p:nvSpPr>
        <p:spPr>
          <a:xfrm>
            <a:off x="536525" y="1399725"/>
            <a:ext cx="7968600" cy="3152400"/>
          </a:xfrm>
          <a:prstGeom prst="rect">
            <a:avLst/>
          </a:prstGeom>
        </p:spPr>
        <p:txBody>
          <a:bodyPr anchorCtr="0" anchor="t" bIns="91425" lIns="91425" spcFirstLastPara="1" rIns="91425" wrap="square" tIns="91425">
            <a:normAutofit/>
          </a:bodyPr>
          <a:lstStyle/>
          <a:p>
            <a:pPr indent="-317500" lvl="0" marL="457200" rtl="0" algn="just">
              <a:spcBef>
                <a:spcPts val="0"/>
              </a:spcBef>
              <a:spcAft>
                <a:spcPts val="0"/>
              </a:spcAft>
              <a:buClr>
                <a:srgbClr val="000000"/>
              </a:buClr>
              <a:buSzPts val="1400"/>
              <a:buFont typeface="Maven Pro"/>
              <a:buChar char="●"/>
            </a:pPr>
            <a:r>
              <a:rPr lang="fr" sz="1400">
                <a:solidFill>
                  <a:srgbClr val="000000"/>
                </a:solidFill>
                <a:latin typeface="Maven Pro"/>
                <a:ea typeface="Maven Pro"/>
                <a:cs typeface="Maven Pro"/>
                <a:sym typeface="Maven Pro"/>
              </a:rPr>
              <a:t>.md files in the git repository, edited through partners’ commits, are automatically converted to html using pandoc</a:t>
            </a:r>
            <a:endParaRPr sz="1400">
              <a:solidFill>
                <a:srgbClr val="000000"/>
              </a:solidFill>
              <a:latin typeface="Maven Pro"/>
              <a:ea typeface="Maven Pro"/>
              <a:cs typeface="Maven Pro"/>
              <a:sym typeface="Maven Pro"/>
            </a:endParaRPr>
          </a:p>
          <a:p>
            <a:pPr indent="0" lvl="0" marL="457200" rtl="0" algn="just">
              <a:spcBef>
                <a:spcPts val="1200"/>
              </a:spcBef>
              <a:spcAft>
                <a:spcPts val="0"/>
              </a:spcAft>
              <a:buNone/>
            </a:pPr>
            <a:r>
              <a:t/>
            </a:r>
            <a:endParaRPr sz="1400">
              <a:solidFill>
                <a:srgbClr val="000000"/>
              </a:solidFill>
              <a:latin typeface="Maven Pro"/>
              <a:ea typeface="Maven Pro"/>
              <a:cs typeface="Maven Pro"/>
              <a:sym typeface="Maven Pro"/>
            </a:endParaRPr>
          </a:p>
          <a:p>
            <a:pPr indent="-317500" lvl="0" marL="457200" rtl="0" algn="just">
              <a:spcBef>
                <a:spcPts val="1200"/>
              </a:spcBef>
              <a:spcAft>
                <a:spcPts val="0"/>
              </a:spcAft>
              <a:buClr>
                <a:srgbClr val="000000"/>
              </a:buClr>
              <a:buSzPts val="1400"/>
              <a:buFont typeface="Maven Pro"/>
              <a:buChar char="●"/>
            </a:pPr>
            <a:r>
              <a:rPr lang="fr" sz="1400">
                <a:solidFill>
                  <a:srgbClr val="000000"/>
                </a:solidFill>
                <a:latin typeface="Maven Pro"/>
                <a:ea typeface="Maven Pro"/>
                <a:cs typeface="Maven Pro"/>
                <a:sym typeface="Maven Pro"/>
              </a:rPr>
              <a:t>github pages - automatic </a:t>
            </a:r>
            <a:r>
              <a:rPr lang="fr" sz="1400">
                <a:solidFill>
                  <a:srgbClr val="000000"/>
                </a:solidFill>
                <a:latin typeface="Maven Pro"/>
                <a:ea typeface="Maven Pro"/>
                <a:cs typeface="Maven Pro"/>
                <a:sym typeface="Maven Pro"/>
              </a:rPr>
              <a:t>deployment</a:t>
            </a:r>
            <a:r>
              <a:rPr lang="fr" sz="1400">
                <a:solidFill>
                  <a:srgbClr val="000000"/>
                </a:solidFill>
                <a:latin typeface="Maven Pro"/>
                <a:ea typeface="Maven Pro"/>
                <a:cs typeface="Maven Pro"/>
                <a:sym typeface="Maven Pro"/>
              </a:rPr>
              <a:t> of a website from html pages in a git repository, are used for continuous integration</a:t>
            </a:r>
            <a:endParaRPr sz="1400">
              <a:solidFill>
                <a:srgbClr val="000000"/>
              </a:solidFill>
              <a:latin typeface="Maven Pro"/>
              <a:ea typeface="Maven Pro"/>
              <a:cs typeface="Maven Pro"/>
              <a:sym typeface="Maven Pro"/>
            </a:endParaRPr>
          </a:p>
          <a:p>
            <a:pPr indent="0" lvl="0" marL="457200" rtl="0" algn="just">
              <a:spcBef>
                <a:spcPts val="1200"/>
              </a:spcBef>
              <a:spcAft>
                <a:spcPts val="0"/>
              </a:spcAft>
              <a:buNone/>
            </a:pPr>
            <a:r>
              <a:t/>
            </a:r>
            <a:endParaRPr sz="1400">
              <a:solidFill>
                <a:srgbClr val="000000"/>
              </a:solidFill>
              <a:latin typeface="Maven Pro"/>
              <a:ea typeface="Maven Pro"/>
              <a:cs typeface="Maven Pro"/>
              <a:sym typeface="Maven Pro"/>
            </a:endParaRPr>
          </a:p>
          <a:p>
            <a:pPr indent="-317500" lvl="0" marL="457200" rtl="0" algn="just">
              <a:spcBef>
                <a:spcPts val="1200"/>
              </a:spcBef>
              <a:spcAft>
                <a:spcPts val="0"/>
              </a:spcAft>
              <a:buClr>
                <a:srgbClr val="000000"/>
              </a:buClr>
              <a:buSzPts val="1400"/>
              <a:buFont typeface="Maven Pro"/>
              <a:buChar char="●"/>
            </a:pPr>
            <a:r>
              <a:rPr lang="fr" sz="1400">
                <a:solidFill>
                  <a:srgbClr val="000000"/>
                </a:solidFill>
                <a:latin typeface="Maven Pro"/>
                <a:ea typeface="Maven Pro"/>
                <a:cs typeface="Maven Pro"/>
                <a:sym typeface="Maven Pro"/>
              </a:rPr>
              <a:t>current work to: (i) automatise the deployment of an interactive mapping sub-page from a current state of the git repository; (ii) integrate both aspects into a single front-end; (iii) integrate a git interaction within the front-end, using a javascript library for git</a:t>
            </a:r>
            <a:endParaRPr sz="1400">
              <a:solidFill>
                <a:srgbClr val="000000"/>
              </a:solidFill>
              <a:latin typeface="Maven Pro"/>
              <a:ea typeface="Maven Pro"/>
              <a:cs typeface="Maven Pro"/>
              <a:sym typeface="Maven Pro"/>
            </a:endParaRPr>
          </a:p>
        </p:txBody>
      </p:sp>
      <p:sp>
        <p:nvSpPr>
          <p:cNvPr id="362" name="Google Shape;362;p2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68" name="Google Shape;368;p23"/>
          <p:cNvPicPr preferRelativeResize="0"/>
          <p:nvPr/>
        </p:nvPicPr>
        <p:blipFill>
          <a:blip r:embed="rId3">
            <a:alphaModFix/>
          </a:blip>
          <a:stretch>
            <a:fillRect/>
          </a:stretch>
        </p:blipFill>
        <p:spPr>
          <a:xfrm>
            <a:off x="0" y="-7"/>
            <a:ext cx="9143998" cy="4797014"/>
          </a:xfrm>
          <a:prstGeom prst="rect">
            <a:avLst/>
          </a:prstGeom>
          <a:noFill/>
          <a:ln>
            <a:noFill/>
          </a:ln>
        </p:spPr>
      </p:pic>
      <p:sp>
        <p:nvSpPr>
          <p:cNvPr id="369" name="Google Shape;369;p23"/>
          <p:cNvSpPr txBox="1"/>
          <p:nvPr/>
        </p:nvSpPr>
        <p:spPr>
          <a:xfrm>
            <a:off x="7026450" y="3795925"/>
            <a:ext cx="2042100" cy="71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b="1" lang="fr" sz="1590" u="sng">
                <a:solidFill>
                  <a:schemeClr val="accent5"/>
                </a:solidFill>
                <a:latin typeface="Nunito"/>
                <a:ea typeface="Nunito"/>
                <a:cs typeface="Nunito"/>
                <a:sym typeface="Nunito"/>
                <a:hlinkClick r:id="rId4">
                  <a:extLst>
                    <a:ext uri="{A12FA001-AC4F-418D-AE19-62706E023703}">
                      <ahyp:hlinkClr val="tx"/>
                    </a:ext>
                  </a:extLst>
                </a:hlinkClick>
              </a:rPr>
              <a:t>https://subdense.github.io/dashboard/</a:t>
            </a:r>
            <a:endParaRPr b="1" sz="1590">
              <a:solidFill>
                <a:schemeClr val="dk2"/>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Dashboard: synthesis</a:t>
            </a:r>
            <a:endParaRPr/>
          </a:p>
        </p:txBody>
      </p:sp>
      <p:sp>
        <p:nvSpPr>
          <p:cNvPr id="375" name="Google Shape;375;p24"/>
          <p:cNvSpPr txBox="1"/>
          <p:nvPr>
            <p:ph idx="1" type="body"/>
          </p:nvPr>
        </p:nvSpPr>
        <p:spPr>
          <a:xfrm>
            <a:off x="1303800" y="1597875"/>
            <a:ext cx="7563600" cy="2800800"/>
          </a:xfrm>
          <a:prstGeom prst="rect">
            <a:avLst/>
          </a:prstGeom>
        </p:spPr>
        <p:txBody>
          <a:bodyPr anchorCtr="0" anchor="t" bIns="91425" lIns="91425" spcFirstLastPara="1" rIns="91425" wrap="square" tIns="91425">
            <a:normAutofit/>
          </a:bodyPr>
          <a:lstStyle/>
          <a:p>
            <a:pPr indent="-317500" lvl="0" marL="457200" rtl="0" algn="just">
              <a:spcBef>
                <a:spcPts val="0"/>
              </a:spcBef>
              <a:spcAft>
                <a:spcPts val="0"/>
              </a:spcAft>
              <a:buSzPts val="1400"/>
              <a:buChar char="●"/>
            </a:pPr>
            <a:r>
              <a:rPr lang="fr" sz="1400"/>
              <a:t>The dashboard will act as an integrator and mediator between interdisciplinary partners</a:t>
            </a:r>
            <a:endParaRPr sz="1400"/>
          </a:p>
          <a:p>
            <a:pPr indent="0" lvl="0" marL="0" rtl="0" algn="just">
              <a:spcBef>
                <a:spcPts val="1200"/>
              </a:spcBef>
              <a:spcAft>
                <a:spcPts val="0"/>
              </a:spcAft>
              <a:buNone/>
            </a:pPr>
            <a:r>
              <a:t/>
            </a:r>
            <a:endParaRPr sz="1400"/>
          </a:p>
          <a:p>
            <a:pPr indent="-317500" lvl="0" marL="457200" rtl="0" algn="just">
              <a:spcBef>
                <a:spcPts val="1200"/>
              </a:spcBef>
              <a:spcAft>
                <a:spcPts val="0"/>
              </a:spcAft>
              <a:buSzPts val="1400"/>
              <a:buChar char="●"/>
            </a:pPr>
            <a:r>
              <a:rPr lang="fr" sz="1400"/>
              <a:t>It is a crucial element in avoiding bias from the use of </a:t>
            </a:r>
            <a:r>
              <a:rPr lang="fr" sz="1400"/>
              <a:t>heterogeneous</a:t>
            </a:r>
            <a:r>
              <a:rPr lang="fr" sz="1400"/>
              <a:t> data across countries</a:t>
            </a:r>
            <a:endParaRPr sz="1400"/>
          </a:p>
          <a:p>
            <a:pPr indent="0" lvl="0" marL="0" rtl="0" algn="just">
              <a:spcBef>
                <a:spcPts val="1200"/>
              </a:spcBef>
              <a:spcAft>
                <a:spcPts val="0"/>
              </a:spcAft>
              <a:buNone/>
            </a:pPr>
            <a:r>
              <a:t/>
            </a:r>
            <a:endParaRPr sz="1400"/>
          </a:p>
          <a:p>
            <a:pPr indent="-317500" lvl="0" marL="457200" rtl="0" algn="just">
              <a:spcBef>
                <a:spcPts val="1200"/>
              </a:spcBef>
              <a:spcAft>
                <a:spcPts val="0"/>
              </a:spcAft>
              <a:buSzPts val="1400"/>
              <a:buChar char="●"/>
            </a:pPr>
            <a:r>
              <a:rPr lang="fr" sz="1400"/>
              <a:t>It is finally a place to share and exchange ideas, but also collect Geospatial User Feedback through metadata</a:t>
            </a:r>
            <a:endParaRPr sz="1400"/>
          </a:p>
        </p:txBody>
      </p:sp>
      <p:sp>
        <p:nvSpPr>
          <p:cNvPr id="376" name="Google Shape;376;p2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Research perspectives</a:t>
            </a:r>
            <a:endParaRPr/>
          </a:p>
        </p:txBody>
      </p:sp>
      <p:sp>
        <p:nvSpPr>
          <p:cNvPr id="382" name="Google Shape;382;p25"/>
          <p:cNvSpPr txBox="1"/>
          <p:nvPr>
            <p:ph idx="1" type="body"/>
          </p:nvPr>
        </p:nvSpPr>
        <p:spPr>
          <a:xfrm>
            <a:off x="1303800" y="1714225"/>
            <a:ext cx="7563600" cy="2684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fr" sz="1700"/>
              <a:t>Related future work at LASTIG in the subdense project:</a:t>
            </a:r>
            <a:endParaRPr b="1" sz="1700"/>
          </a:p>
          <a:p>
            <a:pPr indent="-330200" lvl="0" marL="457200" rtl="0" algn="just">
              <a:spcBef>
                <a:spcPts val="1200"/>
              </a:spcBef>
              <a:spcAft>
                <a:spcPts val="0"/>
              </a:spcAft>
              <a:buSzPts val="1600"/>
              <a:buChar char="●"/>
            </a:pPr>
            <a:r>
              <a:rPr b="1" lang="fr" sz="1600"/>
              <a:t>heterogeneous data integration</a:t>
            </a:r>
            <a:r>
              <a:rPr lang="fr" sz="1600"/>
              <a:t> (Bucher et al., 2021), to couple densification analysis with socio-economic data and qualitative data from fieldwork within the dashboard;</a:t>
            </a:r>
            <a:endParaRPr sz="1600"/>
          </a:p>
          <a:p>
            <a:pPr indent="-342900" lvl="0" marL="457200" rtl="0" algn="just">
              <a:spcBef>
                <a:spcPts val="0"/>
              </a:spcBef>
              <a:spcAft>
                <a:spcPts val="0"/>
              </a:spcAft>
              <a:buSzPts val="1800"/>
              <a:buChar char="●"/>
            </a:pPr>
            <a:r>
              <a:rPr lang="fr" sz="1600"/>
              <a:t>development and exploration of </a:t>
            </a:r>
            <a:r>
              <a:rPr b="1" lang="fr" sz="1600"/>
              <a:t>simulation models</a:t>
            </a:r>
            <a:r>
              <a:rPr lang="fr" sz="1600"/>
              <a:t> for the impact of policies on densification processes, parametrise these models including qualitative data.</a:t>
            </a:r>
            <a:endParaRPr sz="1400"/>
          </a:p>
        </p:txBody>
      </p:sp>
      <p:sp>
        <p:nvSpPr>
          <p:cNvPr id="383" name="Google Shape;383;p2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26"/>
          <p:cNvSpPr txBox="1"/>
          <p:nvPr>
            <p:ph type="title"/>
          </p:nvPr>
        </p:nvSpPr>
        <p:spPr>
          <a:xfrm>
            <a:off x="1303800" y="1630050"/>
            <a:ext cx="7030500" cy="99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t>Thank you for your attention !</a:t>
            </a:r>
            <a:endParaRPr/>
          </a:p>
        </p:txBody>
      </p:sp>
      <p:sp>
        <p:nvSpPr>
          <p:cNvPr id="389" name="Google Shape;389;p26"/>
          <p:cNvSpPr txBox="1"/>
          <p:nvPr>
            <p:ph idx="1" type="body"/>
          </p:nvPr>
        </p:nvSpPr>
        <p:spPr>
          <a:xfrm>
            <a:off x="1331500" y="2329275"/>
            <a:ext cx="7030500" cy="2541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a:t>Any questions or contributions ?</a:t>
            </a:r>
            <a:endParaRPr/>
          </a:p>
          <a:p>
            <a:pPr indent="0" lvl="0" marL="0" rtl="0" algn="ctr">
              <a:spcBef>
                <a:spcPts val="1200"/>
              </a:spcBef>
              <a:spcAft>
                <a:spcPts val="0"/>
              </a:spcAft>
              <a:buNone/>
            </a:pPr>
            <a:r>
              <a:rPr lang="fr"/>
              <a:t>mouhamadou.ndim@ign.fr</a:t>
            </a:r>
            <a:endParaRPr/>
          </a:p>
          <a:p>
            <a:pPr indent="0" lvl="0" marL="0" rtl="0" algn="ctr">
              <a:spcBef>
                <a:spcPts val="1200"/>
              </a:spcBef>
              <a:spcAft>
                <a:spcPts val="0"/>
              </a:spcAft>
              <a:buNone/>
            </a:pPr>
            <a:r>
              <a:rPr lang="fr"/>
              <a:t>https://github.com/subdense</a:t>
            </a:r>
            <a:r>
              <a:rPr lang="fr"/>
              <a:t> </a:t>
            </a:r>
            <a:endParaRPr/>
          </a:p>
          <a:p>
            <a:pPr indent="0" lvl="0" marL="0" rtl="0" algn="l">
              <a:spcBef>
                <a:spcPts val="1200"/>
              </a:spcBef>
              <a:spcAft>
                <a:spcPts val="1200"/>
              </a:spcAft>
              <a:buNone/>
            </a:pPr>
            <a:r>
              <a:t/>
            </a:r>
            <a:endParaRPr/>
          </a:p>
        </p:txBody>
      </p:sp>
      <p:sp>
        <p:nvSpPr>
          <p:cNvPr id="390" name="Google Shape;390;p2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14"/>
          <p:cNvSpPr txBox="1"/>
          <p:nvPr>
            <p:ph type="title"/>
          </p:nvPr>
        </p:nvSpPr>
        <p:spPr>
          <a:xfrm>
            <a:off x="164500" y="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The SubDense Project</a:t>
            </a:r>
            <a:endParaRPr/>
          </a:p>
        </p:txBody>
      </p:sp>
      <p:sp>
        <p:nvSpPr>
          <p:cNvPr id="293" name="Google Shape;293;p14"/>
          <p:cNvSpPr txBox="1"/>
          <p:nvPr>
            <p:ph idx="1" type="body"/>
          </p:nvPr>
        </p:nvSpPr>
        <p:spPr>
          <a:xfrm>
            <a:off x="382025" y="2078550"/>
            <a:ext cx="7030500" cy="2541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fr">
                <a:latin typeface="Maven Pro"/>
                <a:ea typeface="Maven Pro"/>
                <a:cs typeface="Maven Pro"/>
                <a:sym typeface="Maven Pro"/>
              </a:rPr>
              <a:t>The SubDense European project aims at better understanding the polyrationalities of space, actors and policies on suburban densification, by :</a:t>
            </a:r>
            <a:endParaRPr b="1">
              <a:latin typeface="Maven Pro"/>
              <a:ea typeface="Maven Pro"/>
              <a:cs typeface="Maven Pro"/>
              <a:sym typeface="Maven Pro"/>
            </a:endParaRPr>
          </a:p>
          <a:p>
            <a:pPr indent="-311150" lvl="0" marL="457200" rtl="0" algn="l">
              <a:spcBef>
                <a:spcPts val="1200"/>
              </a:spcBef>
              <a:spcAft>
                <a:spcPts val="0"/>
              </a:spcAft>
              <a:buSzPts val="1300"/>
              <a:buFont typeface="Maven Pro"/>
              <a:buChar char="●"/>
            </a:pPr>
            <a:r>
              <a:rPr b="1" lang="fr">
                <a:latin typeface="Maven Pro"/>
                <a:ea typeface="Maven Pro"/>
                <a:cs typeface="Maven Pro"/>
                <a:sym typeface="Maven Pro"/>
              </a:rPr>
              <a:t>exploring how diverse strategies of land policy interact with landowners’ and local stakeholders’ interest and agency to shape suburban densification and their impact on suburbia across different planning systems (France, Germany, UK);</a:t>
            </a:r>
            <a:endParaRPr b="1">
              <a:latin typeface="Maven Pro"/>
              <a:ea typeface="Maven Pro"/>
              <a:cs typeface="Maven Pro"/>
              <a:sym typeface="Maven Pro"/>
            </a:endParaRPr>
          </a:p>
          <a:p>
            <a:pPr indent="0" lvl="0" marL="0" rtl="0" algn="l">
              <a:spcBef>
                <a:spcPts val="1200"/>
              </a:spcBef>
              <a:spcAft>
                <a:spcPts val="0"/>
              </a:spcAft>
              <a:buNone/>
            </a:pPr>
            <a:r>
              <a:t/>
            </a:r>
            <a:endParaRPr b="1">
              <a:latin typeface="Maven Pro"/>
              <a:ea typeface="Maven Pro"/>
              <a:cs typeface="Maven Pro"/>
              <a:sym typeface="Maven Pro"/>
            </a:endParaRPr>
          </a:p>
          <a:p>
            <a:pPr indent="-311150" lvl="0" marL="457200" rtl="0" algn="l">
              <a:spcBef>
                <a:spcPts val="1200"/>
              </a:spcBef>
              <a:spcAft>
                <a:spcPts val="0"/>
              </a:spcAft>
              <a:buSzPts val="1300"/>
              <a:buFont typeface="Maven Pro"/>
              <a:buChar char="●"/>
            </a:pPr>
            <a:r>
              <a:rPr b="1" lang="fr">
                <a:latin typeface="Maven Pro"/>
                <a:ea typeface="Maven Pro"/>
                <a:cs typeface="Maven Pro"/>
                <a:sym typeface="Maven Pro"/>
              </a:rPr>
              <a:t>combining quantitative approaches (geodata analysis and geosimulation) with qualitative approaches (social and policy science and planning).</a:t>
            </a:r>
            <a:endParaRPr b="1">
              <a:latin typeface="Maven Pro"/>
              <a:ea typeface="Maven Pro"/>
              <a:cs typeface="Maven Pro"/>
              <a:sym typeface="Maven Pro"/>
            </a:endParaRPr>
          </a:p>
        </p:txBody>
      </p:sp>
      <p:pic>
        <p:nvPicPr>
          <p:cNvPr id="294" name="Google Shape;294;p14"/>
          <p:cNvPicPr preferRelativeResize="0"/>
          <p:nvPr/>
        </p:nvPicPr>
        <p:blipFill>
          <a:blip r:embed="rId3">
            <a:alphaModFix/>
          </a:blip>
          <a:stretch>
            <a:fillRect/>
          </a:stretch>
        </p:blipFill>
        <p:spPr>
          <a:xfrm>
            <a:off x="1792775" y="541875"/>
            <a:ext cx="7290824" cy="1452925"/>
          </a:xfrm>
          <a:prstGeom prst="rect">
            <a:avLst/>
          </a:prstGeom>
          <a:noFill/>
          <a:ln>
            <a:noFill/>
          </a:ln>
        </p:spPr>
      </p:pic>
      <p:sp>
        <p:nvSpPr>
          <p:cNvPr id="295" name="Google Shape;295;p1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Project research objectives</a:t>
            </a:r>
            <a:endParaRPr/>
          </a:p>
        </p:txBody>
      </p:sp>
      <p:sp>
        <p:nvSpPr>
          <p:cNvPr id="301" name="Google Shape;301;p15"/>
          <p:cNvSpPr txBox="1"/>
          <p:nvPr>
            <p:ph idx="1" type="body"/>
          </p:nvPr>
        </p:nvSpPr>
        <p:spPr>
          <a:xfrm>
            <a:off x="1255325" y="1830850"/>
            <a:ext cx="5715900" cy="1845000"/>
          </a:xfrm>
          <a:prstGeom prst="rect">
            <a:avLst/>
          </a:prstGeom>
        </p:spPr>
        <p:txBody>
          <a:bodyPr anchorCtr="0" anchor="t" bIns="91425" lIns="91425" spcFirstLastPara="1" rIns="91425" wrap="square" tIns="91425">
            <a:noAutofit/>
          </a:bodyPr>
          <a:lstStyle/>
          <a:p>
            <a:pPr indent="-305593" lvl="0" marL="457200" rtl="0" algn="l">
              <a:lnSpc>
                <a:spcPct val="105000"/>
              </a:lnSpc>
              <a:spcBef>
                <a:spcPts val="0"/>
              </a:spcBef>
              <a:spcAft>
                <a:spcPts val="0"/>
              </a:spcAft>
              <a:buSzPts val="1213"/>
              <a:buChar char="➔"/>
            </a:pPr>
            <a:r>
              <a:rPr b="1" lang="fr" sz="1212">
                <a:latin typeface="Maven Pro"/>
                <a:ea typeface="Maven Pro"/>
                <a:cs typeface="Maven Pro"/>
                <a:sym typeface="Maven Pro"/>
              </a:rPr>
              <a:t>WP1</a:t>
            </a:r>
            <a:r>
              <a:rPr lang="fr" sz="1212">
                <a:latin typeface="Maven Pro"/>
                <a:ea typeface="Maven Pro"/>
                <a:cs typeface="Maven Pro"/>
                <a:sym typeface="Maven Pro"/>
              </a:rPr>
              <a:t>: Which data, information infrastructures and approaches enable a comparative spatial analysis of suburban densification and allow for an integration of stakeholders’ interests and agency?</a:t>
            </a:r>
            <a:endParaRPr sz="1212">
              <a:latin typeface="Maven Pro"/>
              <a:ea typeface="Maven Pro"/>
              <a:cs typeface="Maven Pro"/>
              <a:sym typeface="Maven Pro"/>
            </a:endParaRPr>
          </a:p>
          <a:p>
            <a:pPr indent="0" lvl="0" marL="457200" rtl="0" algn="l">
              <a:lnSpc>
                <a:spcPct val="105000"/>
              </a:lnSpc>
              <a:spcBef>
                <a:spcPts val="1200"/>
              </a:spcBef>
              <a:spcAft>
                <a:spcPts val="0"/>
              </a:spcAft>
              <a:buSzPts val="688"/>
              <a:buNone/>
            </a:pPr>
            <a:r>
              <a:t/>
            </a:r>
            <a:endParaRPr sz="1212">
              <a:latin typeface="Maven Pro"/>
              <a:ea typeface="Maven Pro"/>
              <a:cs typeface="Maven Pro"/>
              <a:sym typeface="Maven Pro"/>
            </a:endParaRPr>
          </a:p>
          <a:p>
            <a:pPr indent="-305593" lvl="0" marL="457200" rtl="0" algn="l">
              <a:lnSpc>
                <a:spcPct val="105000"/>
              </a:lnSpc>
              <a:spcBef>
                <a:spcPts val="1200"/>
              </a:spcBef>
              <a:spcAft>
                <a:spcPts val="0"/>
              </a:spcAft>
              <a:buSzPts val="1213"/>
              <a:buChar char="➔"/>
            </a:pPr>
            <a:r>
              <a:rPr b="1" lang="fr" sz="1212">
                <a:latin typeface="Maven Pro"/>
                <a:ea typeface="Maven Pro"/>
                <a:cs typeface="Maven Pro"/>
                <a:sym typeface="Maven Pro"/>
              </a:rPr>
              <a:t>WP2</a:t>
            </a:r>
            <a:r>
              <a:rPr lang="fr" sz="1212">
                <a:latin typeface="Maven Pro"/>
                <a:ea typeface="Maven Pro"/>
                <a:cs typeface="Maven Pro"/>
                <a:sym typeface="Maven Pro"/>
              </a:rPr>
              <a:t>: How can stakeholders’ interests and agency be explained in relation to land policies for suburban densification?</a:t>
            </a:r>
            <a:endParaRPr sz="1212">
              <a:latin typeface="Maven Pro"/>
              <a:ea typeface="Maven Pro"/>
              <a:cs typeface="Maven Pro"/>
              <a:sym typeface="Maven Pro"/>
            </a:endParaRPr>
          </a:p>
          <a:p>
            <a:pPr indent="0" lvl="0" marL="457200" rtl="0" algn="l">
              <a:lnSpc>
                <a:spcPct val="105000"/>
              </a:lnSpc>
              <a:spcBef>
                <a:spcPts val="1200"/>
              </a:spcBef>
              <a:spcAft>
                <a:spcPts val="0"/>
              </a:spcAft>
              <a:buSzPts val="688"/>
              <a:buNone/>
            </a:pPr>
            <a:r>
              <a:t/>
            </a:r>
            <a:endParaRPr sz="1212">
              <a:latin typeface="Maven Pro"/>
              <a:ea typeface="Maven Pro"/>
              <a:cs typeface="Maven Pro"/>
              <a:sym typeface="Maven Pro"/>
            </a:endParaRPr>
          </a:p>
          <a:p>
            <a:pPr indent="-305593" lvl="0" marL="457200" rtl="0" algn="l">
              <a:lnSpc>
                <a:spcPct val="105000"/>
              </a:lnSpc>
              <a:spcBef>
                <a:spcPts val="1200"/>
              </a:spcBef>
              <a:spcAft>
                <a:spcPts val="0"/>
              </a:spcAft>
              <a:buSzPts val="1213"/>
              <a:buChar char="➔"/>
            </a:pPr>
            <a:r>
              <a:rPr b="1" lang="fr" sz="1212">
                <a:latin typeface="Maven Pro"/>
                <a:ea typeface="Maven Pro"/>
                <a:cs typeface="Maven Pro"/>
                <a:sym typeface="Maven Pro"/>
              </a:rPr>
              <a:t>WP3</a:t>
            </a:r>
            <a:r>
              <a:rPr lang="fr" sz="1212">
                <a:latin typeface="Maven Pro"/>
                <a:ea typeface="Maven Pro"/>
                <a:cs typeface="Maven Pro"/>
                <a:sym typeface="Maven Pro"/>
              </a:rPr>
              <a:t>: How do land policies respond to the interests and agency of stakeholders in an effective and efficient way?</a:t>
            </a:r>
            <a:endParaRPr sz="1212">
              <a:latin typeface="Maven Pro"/>
              <a:ea typeface="Maven Pro"/>
              <a:cs typeface="Maven Pro"/>
              <a:sym typeface="Maven Pro"/>
            </a:endParaRPr>
          </a:p>
        </p:txBody>
      </p:sp>
      <p:sp>
        <p:nvSpPr>
          <p:cNvPr id="302" name="Google Shape;302;p1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Dashboard and Geodata analysis</a:t>
            </a:r>
            <a:endParaRPr/>
          </a:p>
        </p:txBody>
      </p:sp>
      <p:sp>
        <p:nvSpPr>
          <p:cNvPr id="308" name="Google Shape;308;p16"/>
          <p:cNvSpPr txBox="1"/>
          <p:nvPr>
            <p:ph idx="1" type="body"/>
          </p:nvPr>
        </p:nvSpPr>
        <p:spPr>
          <a:xfrm>
            <a:off x="1241475" y="1498525"/>
            <a:ext cx="7370100" cy="2530500"/>
          </a:xfrm>
          <a:prstGeom prst="rect">
            <a:avLst/>
          </a:prstGeom>
        </p:spPr>
        <p:txBody>
          <a:bodyPr anchorCtr="0" anchor="t" bIns="91425" lIns="91425" spcFirstLastPara="1" rIns="91425" wrap="square" tIns="91425">
            <a:normAutofit fontScale="77500" lnSpcReduction="20000"/>
          </a:bodyPr>
          <a:lstStyle/>
          <a:p>
            <a:pPr indent="-292576" lvl="0" marL="457200" rtl="0" algn="l">
              <a:lnSpc>
                <a:spcPct val="100000"/>
              </a:lnSpc>
              <a:spcBef>
                <a:spcPts val="0"/>
              </a:spcBef>
              <a:spcAft>
                <a:spcPts val="0"/>
              </a:spcAft>
              <a:buSzPct val="100000"/>
              <a:buFont typeface="Maven Pro"/>
              <a:buChar char="➔"/>
            </a:pPr>
            <a:r>
              <a:rPr lang="fr">
                <a:latin typeface="Maven Pro"/>
                <a:ea typeface="Maven Pro"/>
                <a:cs typeface="Maven Pro"/>
                <a:sym typeface="Maven Pro"/>
              </a:rPr>
              <a:t>Describing</a:t>
            </a:r>
            <a:r>
              <a:rPr lang="fr">
                <a:latin typeface="Maven Pro"/>
                <a:ea typeface="Maven Pro"/>
                <a:cs typeface="Maven Pro"/>
                <a:sym typeface="Maven Pro"/>
              </a:rPr>
              <a:t> change in urban density with comparative data and matching libraries</a:t>
            </a:r>
            <a:endParaRPr>
              <a:latin typeface="Maven Pro"/>
              <a:ea typeface="Maven Pro"/>
              <a:cs typeface="Maven Pro"/>
              <a:sym typeface="Maven Pro"/>
            </a:endParaRPr>
          </a:p>
          <a:p>
            <a:pPr indent="0" lvl="0" marL="0" rtl="0" algn="l">
              <a:lnSpc>
                <a:spcPct val="100000"/>
              </a:lnSpc>
              <a:spcBef>
                <a:spcPts val="1200"/>
              </a:spcBef>
              <a:spcAft>
                <a:spcPts val="0"/>
              </a:spcAft>
              <a:buNone/>
            </a:pPr>
            <a:r>
              <a:t/>
            </a:r>
            <a:endParaRPr>
              <a:latin typeface="Maven Pro"/>
              <a:ea typeface="Maven Pro"/>
              <a:cs typeface="Maven Pro"/>
              <a:sym typeface="Maven Pro"/>
            </a:endParaRPr>
          </a:p>
          <a:p>
            <a:pPr indent="-292576" lvl="0" marL="457200" rtl="0" algn="l">
              <a:lnSpc>
                <a:spcPct val="100000"/>
              </a:lnSpc>
              <a:spcBef>
                <a:spcPts val="1200"/>
              </a:spcBef>
              <a:spcAft>
                <a:spcPts val="0"/>
              </a:spcAft>
              <a:buSzPct val="100000"/>
              <a:buFont typeface="Maven Pro"/>
              <a:buChar char="➔"/>
            </a:pPr>
            <a:r>
              <a:rPr lang="fr">
                <a:latin typeface="Maven Pro"/>
                <a:ea typeface="Maven Pro"/>
                <a:cs typeface="Maven Pro"/>
                <a:sym typeface="Maven Pro"/>
              </a:rPr>
              <a:t>Discerning densification patterns with social data and in </a:t>
            </a:r>
            <a:r>
              <a:rPr lang="fr">
                <a:latin typeface="Maven Pro"/>
                <a:ea typeface="Maven Pro"/>
                <a:cs typeface="Maven Pro"/>
                <a:sym typeface="Maven Pro"/>
              </a:rPr>
              <a:t>depth</a:t>
            </a:r>
            <a:r>
              <a:rPr lang="fr">
                <a:latin typeface="Maven Pro"/>
                <a:ea typeface="Maven Pro"/>
                <a:cs typeface="Maven Pro"/>
                <a:sym typeface="Maven Pro"/>
              </a:rPr>
              <a:t> comparative analysis</a:t>
            </a:r>
            <a:endParaRPr>
              <a:latin typeface="Maven Pro"/>
              <a:ea typeface="Maven Pro"/>
              <a:cs typeface="Maven Pro"/>
              <a:sym typeface="Maven Pro"/>
            </a:endParaRPr>
          </a:p>
          <a:p>
            <a:pPr indent="0" lvl="0" marL="0" rtl="0" algn="l">
              <a:lnSpc>
                <a:spcPct val="100000"/>
              </a:lnSpc>
              <a:spcBef>
                <a:spcPts val="1200"/>
              </a:spcBef>
              <a:spcAft>
                <a:spcPts val="0"/>
              </a:spcAft>
              <a:buNone/>
            </a:pPr>
            <a:r>
              <a:t/>
            </a:r>
            <a:endParaRPr>
              <a:latin typeface="Maven Pro"/>
              <a:ea typeface="Maven Pro"/>
              <a:cs typeface="Maven Pro"/>
              <a:sym typeface="Maven Pro"/>
            </a:endParaRPr>
          </a:p>
          <a:p>
            <a:pPr indent="-292576" lvl="0" marL="457200" rtl="0" algn="l">
              <a:lnSpc>
                <a:spcPct val="100000"/>
              </a:lnSpc>
              <a:spcBef>
                <a:spcPts val="1200"/>
              </a:spcBef>
              <a:spcAft>
                <a:spcPts val="0"/>
              </a:spcAft>
              <a:buSzPct val="100000"/>
              <a:buFont typeface="Maven Pro"/>
              <a:buChar char="➔"/>
            </a:pPr>
            <a:r>
              <a:rPr lang="fr">
                <a:latin typeface="Maven Pro"/>
                <a:ea typeface="Maven Pro"/>
                <a:cs typeface="Maven Pro"/>
                <a:sym typeface="Maven Pro"/>
              </a:rPr>
              <a:t>Decoding ground knowledge on densification</a:t>
            </a:r>
            <a:endParaRPr>
              <a:latin typeface="Maven Pro"/>
              <a:ea typeface="Maven Pro"/>
              <a:cs typeface="Maven Pro"/>
              <a:sym typeface="Maven Pro"/>
            </a:endParaRPr>
          </a:p>
          <a:p>
            <a:pPr indent="0" lvl="0" marL="0" rtl="0" algn="l">
              <a:lnSpc>
                <a:spcPct val="100000"/>
              </a:lnSpc>
              <a:spcBef>
                <a:spcPts val="1200"/>
              </a:spcBef>
              <a:spcAft>
                <a:spcPts val="0"/>
              </a:spcAft>
              <a:buNone/>
            </a:pPr>
            <a:r>
              <a:t/>
            </a:r>
            <a:endParaRPr b="1"/>
          </a:p>
          <a:p>
            <a:pPr indent="0" lvl="0" marL="0" rtl="0" algn="l">
              <a:lnSpc>
                <a:spcPct val="100000"/>
              </a:lnSpc>
              <a:spcBef>
                <a:spcPts val="1200"/>
              </a:spcBef>
              <a:spcAft>
                <a:spcPts val="0"/>
              </a:spcAft>
              <a:buNone/>
            </a:pPr>
            <a:r>
              <a:rPr b="1" lang="fr">
                <a:latin typeface="Maven Pro"/>
                <a:ea typeface="Maven Pro"/>
                <a:cs typeface="Maven Pro"/>
                <a:sym typeface="Maven Pro"/>
              </a:rPr>
              <a:t>Aims of this research contribution : </a:t>
            </a:r>
            <a:endParaRPr b="1">
              <a:latin typeface="Maven Pro"/>
              <a:ea typeface="Maven Pro"/>
              <a:cs typeface="Maven Pro"/>
              <a:sym typeface="Maven Pro"/>
            </a:endParaRPr>
          </a:p>
          <a:p>
            <a:pPr indent="0" lvl="0" marL="0" rtl="0" algn="l">
              <a:lnSpc>
                <a:spcPct val="150000"/>
              </a:lnSpc>
              <a:spcBef>
                <a:spcPts val="1200"/>
              </a:spcBef>
              <a:spcAft>
                <a:spcPts val="1200"/>
              </a:spcAft>
              <a:buNone/>
            </a:pPr>
            <a:r>
              <a:rPr b="1" lang="fr">
                <a:latin typeface="Maven Pro"/>
                <a:ea typeface="Maven Pro"/>
                <a:cs typeface="Maven Pro"/>
                <a:sym typeface="Maven Pro"/>
              </a:rPr>
              <a:t>Create a dashboard that will be a tool for collaboration and sharing between partners, enabling the exchange of data and methods, as well as the exploration of results through geovisualization.</a:t>
            </a:r>
            <a:endParaRPr b="1">
              <a:latin typeface="Maven Pro"/>
              <a:ea typeface="Maven Pro"/>
              <a:cs typeface="Maven Pro"/>
              <a:sym typeface="Maven Pro"/>
            </a:endParaRPr>
          </a:p>
        </p:txBody>
      </p:sp>
      <p:sp>
        <p:nvSpPr>
          <p:cNvPr id="309" name="Google Shape;309;p1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Data expertise and analysis</a:t>
            </a:r>
            <a:endParaRPr/>
          </a:p>
        </p:txBody>
      </p:sp>
      <p:sp>
        <p:nvSpPr>
          <p:cNvPr id="315" name="Google Shape;315;p17"/>
          <p:cNvSpPr txBox="1"/>
          <p:nvPr>
            <p:ph idx="1" type="body"/>
          </p:nvPr>
        </p:nvSpPr>
        <p:spPr>
          <a:xfrm>
            <a:off x="1137650" y="1239925"/>
            <a:ext cx="2710800" cy="3350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Maven Pro"/>
              <a:buChar char="●"/>
            </a:pPr>
            <a:r>
              <a:rPr lang="fr">
                <a:latin typeface="Maven Pro"/>
                <a:ea typeface="Maven Pro"/>
                <a:cs typeface="Maven Pro"/>
                <a:sym typeface="Maven Pro"/>
              </a:rPr>
              <a:t>How to share analysis and methods for reproduction on other case studies?</a:t>
            </a:r>
            <a:endParaRPr>
              <a:latin typeface="Maven Pro"/>
              <a:ea typeface="Maven Pro"/>
              <a:cs typeface="Maven Pro"/>
              <a:sym typeface="Maven Pro"/>
            </a:endParaRPr>
          </a:p>
          <a:p>
            <a:pPr indent="0" lvl="0" marL="0" rtl="0" algn="l">
              <a:spcBef>
                <a:spcPts val="1200"/>
              </a:spcBef>
              <a:spcAft>
                <a:spcPts val="0"/>
              </a:spcAft>
              <a:buNone/>
            </a:pPr>
            <a:r>
              <a:t/>
            </a:r>
            <a:endParaRPr>
              <a:latin typeface="Maven Pro"/>
              <a:ea typeface="Maven Pro"/>
              <a:cs typeface="Maven Pro"/>
              <a:sym typeface="Maven Pro"/>
            </a:endParaRPr>
          </a:p>
          <a:p>
            <a:pPr indent="-311150" lvl="0" marL="457200" rtl="0" algn="l">
              <a:spcBef>
                <a:spcPts val="1200"/>
              </a:spcBef>
              <a:spcAft>
                <a:spcPts val="0"/>
              </a:spcAft>
              <a:buSzPts val="1300"/>
              <a:buFont typeface="Maven Pro"/>
              <a:buChar char="●"/>
            </a:pPr>
            <a:r>
              <a:rPr lang="fr">
                <a:latin typeface="Maven Pro"/>
                <a:ea typeface="Maven Pro"/>
                <a:cs typeface="Maven Pro"/>
                <a:sym typeface="Maven Pro"/>
              </a:rPr>
              <a:t>H</a:t>
            </a:r>
            <a:r>
              <a:rPr lang="fr">
                <a:latin typeface="Maven Pro"/>
                <a:ea typeface="Maven Pro"/>
                <a:cs typeface="Maven Pro"/>
                <a:sym typeface="Maven Pro"/>
              </a:rPr>
              <a:t>ow to integrate this knowledge on data specification into the dashboard so that it is discoverable and reusable by partners?​</a:t>
            </a:r>
            <a:endParaRPr>
              <a:latin typeface="Maven Pro"/>
              <a:ea typeface="Maven Pro"/>
              <a:cs typeface="Maven Pro"/>
              <a:sym typeface="Maven Pro"/>
            </a:endParaRPr>
          </a:p>
        </p:txBody>
      </p:sp>
      <p:sp>
        <p:nvSpPr>
          <p:cNvPr id="316" name="Google Shape;316;p1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grpSp>
        <p:nvGrpSpPr>
          <p:cNvPr id="317" name="Google Shape;317;p17"/>
          <p:cNvGrpSpPr/>
          <p:nvPr/>
        </p:nvGrpSpPr>
        <p:grpSpPr>
          <a:xfrm>
            <a:off x="4007750" y="1276674"/>
            <a:ext cx="4992000" cy="3529543"/>
            <a:chOff x="4007750" y="1276674"/>
            <a:chExt cx="4992000" cy="3529543"/>
          </a:xfrm>
        </p:grpSpPr>
        <p:pic>
          <p:nvPicPr>
            <p:cNvPr id="318" name="Google Shape;318;p17"/>
            <p:cNvPicPr preferRelativeResize="0"/>
            <p:nvPr/>
          </p:nvPicPr>
          <p:blipFill rotWithShape="1">
            <a:blip r:embed="rId3">
              <a:alphaModFix/>
            </a:blip>
            <a:srcRect b="0" l="0" r="0" t="0"/>
            <a:stretch/>
          </p:blipFill>
          <p:spPr>
            <a:xfrm>
              <a:off x="4007750" y="1276674"/>
              <a:ext cx="4992000" cy="3529543"/>
            </a:xfrm>
            <a:prstGeom prst="rect">
              <a:avLst/>
            </a:prstGeom>
            <a:noFill/>
            <a:ln>
              <a:noFill/>
            </a:ln>
          </p:spPr>
        </p:pic>
        <p:sp>
          <p:nvSpPr>
            <p:cNvPr id="319" name="Google Shape;319;p17"/>
            <p:cNvSpPr/>
            <p:nvPr/>
          </p:nvSpPr>
          <p:spPr>
            <a:xfrm>
              <a:off x="8812475" y="1343000"/>
              <a:ext cx="145500" cy="145500"/>
            </a:xfrm>
            <a:prstGeom prst="upArrow">
              <a:avLst>
                <a:gd fmla="val 50000" name="adj1"/>
                <a:gd fmla="val 50000" name="adj2"/>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18"/>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Materials and Methodology:</a:t>
            </a:r>
            <a:endParaRPr/>
          </a:p>
          <a:p>
            <a:pPr indent="0" lvl="0" marL="0" rtl="0" algn="l">
              <a:spcBef>
                <a:spcPts val="0"/>
              </a:spcBef>
              <a:spcAft>
                <a:spcPts val="0"/>
              </a:spcAft>
              <a:buNone/>
            </a:pPr>
            <a:r>
              <a:t/>
            </a:r>
            <a:endParaRPr sz="2000">
              <a:solidFill>
                <a:srgbClr val="000000"/>
              </a:solidFill>
            </a:endParaRPr>
          </a:p>
          <a:p>
            <a:pPr indent="0" lvl="0" marL="0" rtl="0" algn="l">
              <a:spcBef>
                <a:spcPts val="0"/>
              </a:spcBef>
              <a:spcAft>
                <a:spcPts val="0"/>
              </a:spcAft>
              <a:buNone/>
            </a:pPr>
            <a:r>
              <a:rPr lang="fr" sz="2000">
                <a:solidFill>
                  <a:srgbClr val="000000"/>
                </a:solidFill>
              </a:rPr>
              <a:t>Polygon matching algorithm for building change detection</a:t>
            </a:r>
            <a:endParaRPr/>
          </a:p>
        </p:txBody>
      </p:sp>
      <p:sp>
        <p:nvSpPr>
          <p:cNvPr id="325" name="Google Shape;325;p18"/>
          <p:cNvSpPr txBox="1"/>
          <p:nvPr>
            <p:ph idx="1" type="body"/>
          </p:nvPr>
        </p:nvSpPr>
        <p:spPr>
          <a:xfrm>
            <a:off x="6119750" y="1794625"/>
            <a:ext cx="2575200" cy="31896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100"/>
              </a:spcBef>
              <a:spcAft>
                <a:spcPts val="0"/>
              </a:spcAft>
              <a:buNone/>
            </a:pPr>
            <a:r>
              <a:rPr b="1" lang="fr" sz="1200">
                <a:solidFill>
                  <a:srgbClr val="000000"/>
                </a:solidFill>
                <a:latin typeface="Maven Pro"/>
                <a:ea typeface="Maven Pro"/>
                <a:cs typeface="Maven Pro"/>
                <a:sym typeface="Maven Pro"/>
              </a:rPr>
              <a:t>Typology of changes</a:t>
            </a:r>
            <a:r>
              <a:rPr lang="fr" sz="1200">
                <a:solidFill>
                  <a:srgbClr val="000000"/>
                </a:solidFill>
                <a:latin typeface="Maven Pro"/>
                <a:ea typeface="Maven Pro"/>
                <a:cs typeface="Maven Pro"/>
                <a:sym typeface="Maven Pro"/>
              </a:rPr>
              <a:t>​</a:t>
            </a:r>
            <a:endParaRPr sz="1200">
              <a:solidFill>
                <a:srgbClr val="000000"/>
              </a:solidFill>
              <a:latin typeface="Maven Pro"/>
              <a:ea typeface="Maven Pro"/>
              <a:cs typeface="Maven Pro"/>
              <a:sym typeface="Maven Pro"/>
            </a:endParaRPr>
          </a:p>
          <a:p>
            <a:pPr indent="0" lvl="0" marL="0" rtl="0" algn="l">
              <a:lnSpc>
                <a:spcPct val="100000"/>
              </a:lnSpc>
              <a:spcBef>
                <a:spcPts val="100"/>
              </a:spcBef>
              <a:spcAft>
                <a:spcPts val="0"/>
              </a:spcAft>
              <a:buNone/>
            </a:pPr>
            <a:r>
              <a:t/>
            </a:r>
            <a:endParaRPr sz="1200">
              <a:solidFill>
                <a:srgbClr val="000000"/>
              </a:solidFill>
              <a:latin typeface="Maven Pro"/>
              <a:ea typeface="Maven Pro"/>
              <a:cs typeface="Maven Pro"/>
              <a:sym typeface="Maven Pro"/>
            </a:endParaRPr>
          </a:p>
          <a:p>
            <a:pPr indent="0" lvl="0" marL="0" rtl="0" algn="l">
              <a:lnSpc>
                <a:spcPct val="100000"/>
              </a:lnSpc>
              <a:spcBef>
                <a:spcPts val="100"/>
              </a:spcBef>
              <a:spcAft>
                <a:spcPts val="0"/>
              </a:spcAft>
              <a:buNone/>
            </a:pPr>
            <a:r>
              <a:rPr b="1" lang="fr" sz="1200">
                <a:solidFill>
                  <a:srgbClr val="00B050"/>
                </a:solidFill>
                <a:latin typeface="Maven Pro"/>
                <a:ea typeface="Maven Pro"/>
                <a:cs typeface="Maven Pro"/>
                <a:sym typeface="Maven Pro"/>
              </a:rPr>
              <a:t>1:1 stability</a:t>
            </a:r>
            <a:r>
              <a:rPr lang="fr" sz="1200">
                <a:solidFill>
                  <a:srgbClr val="00B050"/>
                </a:solidFill>
                <a:latin typeface="Maven Pro"/>
                <a:ea typeface="Maven Pro"/>
                <a:cs typeface="Maven Pro"/>
                <a:sym typeface="Maven Pro"/>
              </a:rPr>
              <a:t>​</a:t>
            </a:r>
            <a:endParaRPr sz="1200">
              <a:solidFill>
                <a:srgbClr val="00B050"/>
              </a:solidFill>
              <a:latin typeface="Maven Pro"/>
              <a:ea typeface="Maven Pro"/>
              <a:cs typeface="Maven Pro"/>
              <a:sym typeface="Maven Pro"/>
            </a:endParaRPr>
          </a:p>
          <a:p>
            <a:pPr indent="0" lvl="0" marL="0" rtl="0" algn="l">
              <a:lnSpc>
                <a:spcPct val="100000"/>
              </a:lnSpc>
              <a:spcBef>
                <a:spcPts val="100"/>
              </a:spcBef>
              <a:spcAft>
                <a:spcPts val="0"/>
              </a:spcAft>
              <a:buNone/>
            </a:pPr>
            <a:r>
              <a:rPr lang="fr" sz="1200">
                <a:solidFill>
                  <a:srgbClr val="000000"/>
                </a:solidFill>
                <a:latin typeface="Maven Pro"/>
                <a:ea typeface="Maven Pro"/>
                <a:cs typeface="Maven Pro"/>
                <a:sym typeface="Maven Pro"/>
              </a:rPr>
              <a:t>1:1 no change, but geometric modification​</a:t>
            </a:r>
            <a:endParaRPr sz="1200">
              <a:solidFill>
                <a:srgbClr val="000000"/>
              </a:solidFill>
              <a:latin typeface="Maven Pro"/>
              <a:ea typeface="Maven Pro"/>
              <a:cs typeface="Maven Pro"/>
              <a:sym typeface="Maven Pro"/>
            </a:endParaRPr>
          </a:p>
          <a:p>
            <a:pPr indent="0" lvl="0" marL="0" rtl="0" algn="l">
              <a:lnSpc>
                <a:spcPct val="100000"/>
              </a:lnSpc>
              <a:spcBef>
                <a:spcPts val="100"/>
              </a:spcBef>
              <a:spcAft>
                <a:spcPts val="0"/>
              </a:spcAft>
              <a:buNone/>
            </a:pPr>
            <a:r>
              <a:rPr lang="fr" sz="1200">
                <a:solidFill>
                  <a:srgbClr val="000000"/>
                </a:solidFill>
                <a:latin typeface="Maven Pro"/>
                <a:ea typeface="Maven Pro"/>
                <a:cs typeface="Maven Pro"/>
                <a:sym typeface="Maven Pro"/>
              </a:rPr>
              <a:t>1:1 no geom change, but use change​</a:t>
            </a:r>
            <a:endParaRPr sz="1200">
              <a:solidFill>
                <a:srgbClr val="000000"/>
              </a:solidFill>
              <a:latin typeface="Maven Pro"/>
              <a:ea typeface="Maven Pro"/>
              <a:cs typeface="Maven Pro"/>
              <a:sym typeface="Maven Pro"/>
            </a:endParaRPr>
          </a:p>
          <a:p>
            <a:pPr indent="0" lvl="0" marL="0" rtl="0" algn="l">
              <a:lnSpc>
                <a:spcPct val="100000"/>
              </a:lnSpc>
              <a:spcBef>
                <a:spcPts val="100"/>
              </a:spcBef>
              <a:spcAft>
                <a:spcPts val="0"/>
              </a:spcAft>
              <a:buNone/>
            </a:pPr>
            <a:r>
              <a:rPr lang="fr" sz="1200">
                <a:solidFill>
                  <a:srgbClr val="000000"/>
                </a:solidFill>
                <a:latin typeface="Maven Pro"/>
                <a:ea typeface="Maven Pro"/>
                <a:cs typeface="Maven Pro"/>
                <a:sym typeface="Maven Pro"/>
              </a:rPr>
              <a:t>1:1 no geom change, but height change​</a:t>
            </a:r>
            <a:endParaRPr sz="1200">
              <a:solidFill>
                <a:srgbClr val="00B050"/>
              </a:solidFill>
              <a:latin typeface="Maven Pro"/>
              <a:ea typeface="Maven Pro"/>
              <a:cs typeface="Maven Pro"/>
              <a:sym typeface="Maven Pro"/>
            </a:endParaRPr>
          </a:p>
          <a:p>
            <a:pPr indent="0" lvl="0" marL="0" rtl="0" algn="l">
              <a:lnSpc>
                <a:spcPct val="100000"/>
              </a:lnSpc>
              <a:spcBef>
                <a:spcPts val="100"/>
              </a:spcBef>
              <a:spcAft>
                <a:spcPts val="0"/>
              </a:spcAft>
              <a:buNone/>
            </a:pPr>
            <a:r>
              <a:t/>
            </a:r>
            <a:endParaRPr b="1" sz="1200">
              <a:solidFill>
                <a:srgbClr val="0070C0"/>
              </a:solidFill>
              <a:latin typeface="Maven Pro"/>
              <a:ea typeface="Maven Pro"/>
              <a:cs typeface="Maven Pro"/>
              <a:sym typeface="Maven Pro"/>
            </a:endParaRPr>
          </a:p>
          <a:p>
            <a:pPr indent="0" lvl="0" marL="0" rtl="0" algn="l">
              <a:lnSpc>
                <a:spcPct val="100000"/>
              </a:lnSpc>
              <a:spcBef>
                <a:spcPts val="100"/>
              </a:spcBef>
              <a:spcAft>
                <a:spcPts val="0"/>
              </a:spcAft>
              <a:buNone/>
            </a:pPr>
            <a:r>
              <a:rPr b="1" lang="fr" sz="1200">
                <a:solidFill>
                  <a:srgbClr val="0070C0"/>
                </a:solidFill>
                <a:latin typeface="Maven Pro"/>
                <a:ea typeface="Maven Pro"/>
                <a:cs typeface="Maven Pro"/>
                <a:sym typeface="Maven Pro"/>
              </a:rPr>
              <a:t>1:0 destruction</a:t>
            </a:r>
            <a:r>
              <a:rPr lang="fr" sz="1200">
                <a:solidFill>
                  <a:srgbClr val="0070C0"/>
                </a:solidFill>
                <a:latin typeface="Maven Pro"/>
                <a:ea typeface="Maven Pro"/>
                <a:cs typeface="Maven Pro"/>
                <a:sym typeface="Maven Pro"/>
              </a:rPr>
              <a:t>​</a:t>
            </a:r>
            <a:endParaRPr sz="1200">
              <a:solidFill>
                <a:srgbClr val="0070C0"/>
              </a:solidFill>
              <a:latin typeface="Maven Pro"/>
              <a:ea typeface="Maven Pro"/>
              <a:cs typeface="Maven Pro"/>
              <a:sym typeface="Maven Pro"/>
            </a:endParaRPr>
          </a:p>
          <a:p>
            <a:pPr indent="0" lvl="0" marL="0" rtl="0" algn="l">
              <a:lnSpc>
                <a:spcPct val="100000"/>
              </a:lnSpc>
              <a:spcBef>
                <a:spcPts val="100"/>
              </a:spcBef>
              <a:spcAft>
                <a:spcPts val="0"/>
              </a:spcAft>
              <a:buNone/>
            </a:pPr>
            <a:r>
              <a:rPr b="1" lang="fr" sz="1200">
                <a:solidFill>
                  <a:srgbClr val="FF00FF"/>
                </a:solidFill>
                <a:latin typeface="Maven Pro"/>
                <a:ea typeface="Maven Pro"/>
                <a:cs typeface="Maven Pro"/>
                <a:sym typeface="Maven Pro"/>
              </a:rPr>
              <a:t>0:1 construction</a:t>
            </a:r>
            <a:r>
              <a:rPr lang="fr" sz="1200">
                <a:solidFill>
                  <a:srgbClr val="FF00FF"/>
                </a:solidFill>
                <a:latin typeface="Maven Pro"/>
                <a:ea typeface="Maven Pro"/>
                <a:cs typeface="Maven Pro"/>
                <a:sym typeface="Maven Pro"/>
              </a:rPr>
              <a:t>​</a:t>
            </a:r>
            <a:endParaRPr sz="1200">
              <a:solidFill>
                <a:srgbClr val="FF00FF"/>
              </a:solidFill>
              <a:latin typeface="Maven Pro"/>
              <a:ea typeface="Maven Pro"/>
              <a:cs typeface="Maven Pro"/>
              <a:sym typeface="Maven Pro"/>
            </a:endParaRPr>
          </a:p>
          <a:p>
            <a:pPr indent="0" lvl="0" marL="0" rtl="0" algn="l">
              <a:lnSpc>
                <a:spcPct val="100000"/>
              </a:lnSpc>
              <a:spcBef>
                <a:spcPts val="100"/>
              </a:spcBef>
              <a:spcAft>
                <a:spcPts val="0"/>
              </a:spcAft>
              <a:buNone/>
            </a:pPr>
            <a:r>
              <a:t/>
            </a:r>
            <a:endParaRPr sz="1200">
              <a:solidFill>
                <a:srgbClr val="000000"/>
              </a:solidFill>
              <a:latin typeface="Maven Pro"/>
              <a:ea typeface="Maven Pro"/>
              <a:cs typeface="Maven Pro"/>
              <a:sym typeface="Maven Pro"/>
            </a:endParaRPr>
          </a:p>
          <a:p>
            <a:pPr indent="0" lvl="0" marL="0" rtl="0" algn="l">
              <a:lnSpc>
                <a:spcPct val="100000"/>
              </a:lnSpc>
              <a:spcBef>
                <a:spcPts val="100"/>
              </a:spcBef>
              <a:spcAft>
                <a:spcPts val="0"/>
              </a:spcAft>
              <a:buNone/>
            </a:pPr>
            <a:r>
              <a:rPr lang="fr" sz="1200">
                <a:solidFill>
                  <a:srgbClr val="000000"/>
                </a:solidFill>
                <a:latin typeface="Maven Pro"/>
                <a:ea typeface="Maven Pro"/>
                <a:cs typeface="Maven Pro"/>
                <a:sym typeface="Maven Pro"/>
              </a:rPr>
              <a:t>1:m split​</a:t>
            </a:r>
            <a:endParaRPr sz="1200">
              <a:solidFill>
                <a:srgbClr val="000000"/>
              </a:solidFill>
              <a:latin typeface="Maven Pro"/>
              <a:ea typeface="Maven Pro"/>
              <a:cs typeface="Maven Pro"/>
              <a:sym typeface="Maven Pro"/>
            </a:endParaRPr>
          </a:p>
          <a:p>
            <a:pPr indent="0" lvl="0" marL="0" rtl="0" algn="l">
              <a:lnSpc>
                <a:spcPct val="100000"/>
              </a:lnSpc>
              <a:spcBef>
                <a:spcPts val="100"/>
              </a:spcBef>
              <a:spcAft>
                <a:spcPts val="0"/>
              </a:spcAft>
              <a:buNone/>
            </a:pPr>
            <a:r>
              <a:rPr lang="fr" sz="1200">
                <a:solidFill>
                  <a:srgbClr val="000000"/>
                </a:solidFill>
                <a:latin typeface="Maven Pro"/>
                <a:ea typeface="Maven Pro"/>
                <a:cs typeface="Maven Pro"/>
                <a:sym typeface="Maven Pro"/>
              </a:rPr>
              <a:t>n:1 fusion​</a:t>
            </a:r>
            <a:endParaRPr sz="1200">
              <a:solidFill>
                <a:srgbClr val="000000"/>
              </a:solidFill>
              <a:latin typeface="Maven Pro"/>
              <a:ea typeface="Maven Pro"/>
              <a:cs typeface="Maven Pro"/>
              <a:sym typeface="Maven Pro"/>
            </a:endParaRPr>
          </a:p>
          <a:p>
            <a:pPr indent="0" lvl="0" marL="0" rtl="0" algn="l">
              <a:lnSpc>
                <a:spcPct val="100000"/>
              </a:lnSpc>
              <a:spcBef>
                <a:spcPts val="100"/>
              </a:spcBef>
              <a:spcAft>
                <a:spcPts val="0"/>
              </a:spcAft>
              <a:buNone/>
            </a:pPr>
            <a:r>
              <a:rPr lang="fr" sz="1200">
                <a:solidFill>
                  <a:srgbClr val="000000"/>
                </a:solidFill>
                <a:latin typeface="Maven Pro"/>
                <a:ea typeface="Maven Pro"/>
                <a:cs typeface="Maven Pro"/>
                <a:sym typeface="Maven Pro"/>
              </a:rPr>
              <a:t>n:m aggregation</a:t>
            </a:r>
            <a:endParaRPr sz="1200">
              <a:solidFill>
                <a:srgbClr val="000000"/>
              </a:solidFill>
              <a:latin typeface="Maven Pro"/>
              <a:ea typeface="Maven Pro"/>
              <a:cs typeface="Maven Pro"/>
              <a:sym typeface="Maven Pro"/>
            </a:endParaRPr>
          </a:p>
          <a:p>
            <a:pPr indent="0" lvl="0" marL="0" rtl="0" algn="l">
              <a:spcBef>
                <a:spcPts val="100"/>
              </a:spcBef>
              <a:spcAft>
                <a:spcPts val="1200"/>
              </a:spcAft>
              <a:buNone/>
            </a:pPr>
            <a:r>
              <a:t/>
            </a:r>
            <a:endParaRPr/>
          </a:p>
        </p:txBody>
      </p:sp>
      <p:sp>
        <p:nvSpPr>
          <p:cNvPr id="326" name="Google Shape;326;p1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27" name="Google Shape;327;p18"/>
          <p:cNvPicPr preferRelativeResize="0"/>
          <p:nvPr/>
        </p:nvPicPr>
        <p:blipFill>
          <a:blip r:embed="rId3">
            <a:alphaModFix/>
          </a:blip>
          <a:stretch>
            <a:fillRect/>
          </a:stretch>
        </p:blipFill>
        <p:spPr>
          <a:xfrm>
            <a:off x="399200" y="1794625"/>
            <a:ext cx="5265099" cy="3073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19"/>
          <p:cNvSpPr txBox="1"/>
          <p:nvPr>
            <p:ph type="title"/>
          </p:nvPr>
        </p:nvSpPr>
        <p:spPr>
          <a:xfrm>
            <a:off x="1246075" y="623050"/>
            <a:ext cx="7067400" cy="706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sz="2000">
                <a:solidFill>
                  <a:srgbClr val="000000"/>
                </a:solidFill>
              </a:rPr>
              <a:t>Current application to Strasbourg data (2012-2022)</a:t>
            </a:r>
            <a:endParaRPr sz="2000">
              <a:solidFill>
                <a:srgbClr val="000000"/>
              </a:solidFill>
            </a:endParaRPr>
          </a:p>
          <a:p>
            <a:pPr indent="0" lvl="0" marL="0" rtl="0" algn="l">
              <a:spcBef>
                <a:spcPts val="0"/>
              </a:spcBef>
              <a:spcAft>
                <a:spcPts val="0"/>
              </a:spcAft>
              <a:buNone/>
            </a:pPr>
            <a:r>
              <a:t/>
            </a:r>
            <a:endParaRPr/>
          </a:p>
        </p:txBody>
      </p:sp>
      <p:sp>
        <p:nvSpPr>
          <p:cNvPr id="333" name="Google Shape;333;p19"/>
          <p:cNvSpPr txBox="1"/>
          <p:nvPr>
            <p:ph idx="1" type="body"/>
          </p:nvPr>
        </p:nvSpPr>
        <p:spPr>
          <a:xfrm>
            <a:off x="193825" y="1367225"/>
            <a:ext cx="3253500" cy="25842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b="1" lang="fr"/>
              <a:t>Interpretation :</a:t>
            </a:r>
            <a:endParaRPr b="1"/>
          </a:p>
          <a:p>
            <a:pPr indent="-292576" lvl="0" marL="457200" rtl="0" algn="l">
              <a:spcBef>
                <a:spcPts val="1200"/>
              </a:spcBef>
              <a:spcAft>
                <a:spcPts val="0"/>
              </a:spcAft>
              <a:buSzPct val="100000"/>
              <a:buChar char="●"/>
            </a:pPr>
            <a:r>
              <a:rPr lang="fr"/>
              <a:t>Q</a:t>
            </a:r>
            <a:r>
              <a:rPr lang="fr"/>
              <a:t>uickly identify areas where there has been significant growth (by focusing on "</a:t>
            </a:r>
            <a:r>
              <a:rPr b="1" lang="fr"/>
              <a:t>appeared</a:t>
            </a:r>
            <a:r>
              <a:rPr lang="fr"/>
              <a:t>" buildings), or conversely, areas where buildings have been removed or demolished (by focusing on "</a:t>
            </a:r>
            <a:r>
              <a:rPr b="1" lang="fr"/>
              <a:t>disappeared</a:t>
            </a:r>
            <a:r>
              <a:rPr lang="fr"/>
              <a:t>").</a:t>
            </a:r>
            <a:endParaRPr/>
          </a:p>
          <a:p>
            <a:pPr indent="0" lvl="0" marL="0" rtl="0" algn="l">
              <a:spcBef>
                <a:spcPts val="1200"/>
              </a:spcBef>
              <a:spcAft>
                <a:spcPts val="0"/>
              </a:spcAft>
              <a:buNone/>
            </a:pPr>
            <a:r>
              <a:t/>
            </a:r>
            <a:endParaRPr/>
          </a:p>
          <a:p>
            <a:pPr indent="-292576" lvl="0" marL="457200" rtl="0" algn="l">
              <a:spcBef>
                <a:spcPts val="1200"/>
              </a:spcBef>
              <a:spcAft>
                <a:spcPts val="0"/>
              </a:spcAft>
              <a:buSzPct val="100000"/>
              <a:buChar char="●"/>
            </a:pPr>
            <a:r>
              <a:rPr lang="fr"/>
              <a:t>The </a:t>
            </a:r>
            <a:r>
              <a:rPr b="1" lang="fr"/>
              <a:t>split</a:t>
            </a:r>
            <a:r>
              <a:rPr lang="fr"/>
              <a:t>, </a:t>
            </a:r>
            <a:r>
              <a:rPr b="1" lang="fr"/>
              <a:t>merged</a:t>
            </a:r>
            <a:r>
              <a:rPr lang="fr"/>
              <a:t> and </a:t>
            </a:r>
            <a:r>
              <a:rPr b="1" lang="fr"/>
              <a:t>aggregated</a:t>
            </a:r>
            <a:r>
              <a:rPr lang="fr"/>
              <a:t> types provide information on </a:t>
            </a:r>
            <a:r>
              <a:rPr b="1" lang="fr"/>
              <a:t>how land use or zoning may have changed</a:t>
            </a:r>
            <a:r>
              <a:rPr lang="fr"/>
              <a:t>. For example, in developing urban areas, you might find more buildings that have been split to make way for new construction.</a:t>
            </a:r>
            <a:endParaRPr/>
          </a:p>
        </p:txBody>
      </p:sp>
      <p:sp>
        <p:nvSpPr>
          <p:cNvPr id="334" name="Google Shape;334;p1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35" name="Google Shape;335;p19"/>
          <p:cNvPicPr preferRelativeResize="0"/>
          <p:nvPr/>
        </p:nvPicPr>
        <p:blipFill>
          <a:blip r:embed="rId3">
            <a:alphaModFix/>
          </a:blip>
          <a:stretch>
            <a:fillRect/>
          </a:stretch>
        </p:blipFill>
        <p:spPr>
          <a:xfrm>
            <a:off x="3717500" y="1443662"/>
            <a:ext cx="5120727" cy="3620525"/>
          </a:xfrm>
          <a:prstGeom prst="rect">
            <a:avLst/>
          </a:prstGeom>
          <a:noFill/>
          <a:ln>
            <a:noFill/>
          </a:ln>
        </p:spPr>
      </p:pic>
      <p:pic>
        <p:nvPicPr>
          <p:cNvPr id="336" name="Google Shape;336;p19"/>
          <p:cNvPicPr preferRelativeResize="0"/>
          <p:nvPr/>
        </p:nvPicPr>
        <p:blipFill>
          <a:blip r:embed="rId4">
            <a:alphaModFix/>
          </a:blip>
          <a:stretch>
            <a:fillRect/>
          </a:stretch>
        </p:blipFill>
        <p:spPr>
          <a:xfrm>
            <a:off x="2256875" y="4001800"/>
            <a:ext cx="1363381" cy="1062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0"/>
          <p:cNvSpPr txBox="1"/>
          <p:nvPr>
            <p:ph type="title"/>
          </p:nvPr>
        </p:nvSpPr>
        <p:spPr>
          <a:xfrm>
            <a:off x="1303800" y="598575"/>
            <a:ext cx="7030500" cy="73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A Collaborative Dashboard</a:t>
            </a:r>
            <a:endParaRPr/>
          </a:p>
        </p:txBody>
      </p:sp>
      <p:sp>
        <p:nvSpPr>
          <p:cNvPr id="342" name="Google Shape;342;p20"/>
          <p:cNvSpPr txBox="1"/>
          <p:nvPr>
            <p:ph idx="1" type="body"/>
          </p:nvPr>
        </p:nvSpPr>
        <p:spPr>
          <a:xfrm>
            <a:off x="117675" y="1335975"/>
            <a:ext cx="2568300" cy="3690900"/>
          </a:xfrm>
          <a:prstGeom prst="rect">
            <a:avLst/>
          </a:prstGeom>
        </p:spPr>
        <p:txBody>
          <a:bodyPr anchorCtr="0" anchor="t" bIns="91425" lIns="91425" spcFirstLastPara="1" rIns="91425" wrap="square" tIns="91425">
            <a:normAutofit fontScale="77500" lnSpcReduction="20000"/>
          </a:bodyPr>
          <a:lstStyle/>
          <a:p>
            <a:pPr indent="-287655" lvl="0" marL="457200" rtl="0" algn="l">
              <a:spcBef>
                <a:spcPts val="0"/>
              </a:spcBef>
              <a:spcAft>
                <a:spcPts val="0"/>
              </a:spcAft>
              <a:buClr>
                <a:srgbClr val="000000"/>
              </a:buClr>
              <a:buSzPct val="100000"/>
              <a:buFont typeface="Maven Pro"/>
              <a:buChar char="●"/>
            </a:pPr>
            <a:r>
              <a:rPr lang="fr" sz="1200">
                <a:solidFill>
                  <a:srgbClr val="000000"/>
                </a:solidFill>
                <a:latin typeface="Maven Pro"/>
                <a:ea typeface="Maven Pro"/>
                <a:cs typeface="Maven Pro"/>
                <a:sym typeface="Maven Pro"/>
              </a:rPr>
              <a:t>The </a:t>
            </a:r>
            <a:r>
              <a:rPr b="1" lang="fr" sz="1200">
                <a:solidFill>
                  <a:srgbClr val="000000"/>
                </a:solidFill>
                <a:latin typeface="Maven Pro"/>
                <a:ea typeface="Maven Pro"/>
                <a:cs typeface="Maven Pro"/>
                <a:sym typeface="Maven Pro"/>
              </a:rPr>
              <a:t>git-based</a:t>
            </a:r>
            <a:r>
              <a:rPr lang="fr" sz="1200">
                <a:solidFill>
                  <a:srgbClr val="000000"/>
                </a:solidFill>
                <a:latin typeface="Maven Pro"/>
                <a:ea typeface="Maven Pro"/>
                <a:cs typeface="Maven Pro"/>
                <a:sym typeface="Maven Pro"/>
              </a:rPr>
              <a:t> architecture for the </a:t>
            </a:r>
            <a:r>
              <a:rPr b="1" lang="fr" sz="1200">
                <a:solidFill>
                  <a:srgbClr val="000000"/>
                </a:solidFill>
                <a:latin typeface="Maven Pro"/>
                <a:ea typeface="Maven Pro"/>
                <a:cs typeface="Maven Pro"/>
                <a:sym typeface="Maven Pro"/>
              </a:rPr>
              <a:t>core dashboard </a:t>
            </a:r>
            <a:r>
              <a:rPr lang="fr" sz="1200">
                <a:solidFill>
                  <a:srgbClr val="000000"/>
                </a:solidFill>
                <a:latin typeface="Maven Pro"/>
                <a:ea typeface="Maven Pro"/>
                <a:cs typeface="Maven Pro"/>
                <a:sym typeface="Maven Pro"/>
              </a:rPr>
              <a:t>ensures tractability, full history, reproducibility, flexibility, and collaboration through branching, shared remote repository (</a:t>
            </a:r>
            <a:r>
              <a:rPr b="1" lang="fr" sz="1200" u="sng">
                <a:solidFill>
                  <a:schemeClr val="hlink"/>
                </a:solidFill>
                <a:latin typeface="Maven Pro"/>
                <a:ea typeface="Maven Pro"/>
                <a:cs typeface="Maven Pro"/>
                <a:sym typeface="Maven Pro"/>
                <a:hlinkClick r:id="rId3"/>
              </a:rPr>
              <a:t>https://github.com/subdense</a:t>
            </a:r>
            <a:r>
              <a:rPr lang="fr" sz="1200">
                <a:solidFill>
                  <a:srgbClr val="000000"/>
                </a:solidFill>
                <a:latin typeface="Maven Pro"/>
                <a:ea typeface="Maven Pro"/>
                <a:cs typeface="Maven Pro"/>
                <a:sym typeface="Maven Pro"/>
              </a:rPr>
              <a:t>)  </a:t>
            </a:r>
            <a:endParaRPr sz="1200">
              <a:solidFill>
                <a:srgbClr val="000000"/>
              </a:solidFill>
              <a:latin typeface="Maven Pro"/>
              <a:ea typeface="Maven Pro"/>
              <a:cs typeface="Maven Pro"/>
              <a:sym typeface="Maven Pro"/>
            </a:endParaRPr>
          </a:p>
          <a:p>
            <a:pPr indent="0" lvl="0" marL="457200" rtl="0" algn="l">
              <a:spcBef>
                <a:spcPts val="1200"/>
              </a:spcBef>
              <a:spcAft>
                <a:spcPts val="0"/>
              </a:spcAft>
              <a:buNone/>
            </a:pPr>
            <a:r>
              <a:t/>
            </a:r>
            <a:endParaRPr sz="1200">
              <a:solidFill>
                <a:srgbClr val="000000"/>
              </a:solidFill>
              <a:latin typeface="Maven Pro"/>
              <a:ea typeface="Maven Pro"/>
              <a:cs typeface="Maven Pro"/>
              <a:sym typeface="Maven Pro"/>
            </a:endParaRPr>
          </a:p>
          <a:p>
            <a:pPr indent="-287655" lvl="0" marL="457200" rtl="0" algn="l">
              <a:spcBef>
                <a:spcPts val="1200"/>
              </a:spcBef>
              <a:spcAft>
                <a:spcPts val="0"/>
              </a:spcAft>
              <a:buClr>
                <a:srgbClr val="000000"/>
              </a:buClr>
              <a:buSzPct val="100000"/>
              <a:buFont typeface="Maven Pro"/>
              <a:buChar char="●"/>
            </a:pPr>
            <a:r>
              <a:rPr lang="fr" sz="1200">
                <a:solidFill>
                  <a:srgbClr val="000000"/>
                </a:solidFill>
                <a:latin typeface="Maven Pro"/>
                <a:ea typeface="Maven Pro"/>
                <a:cs typeface="Maven Pro"/>
                <a:sym typeface="Maven Pro"/>
              </a:rPr>
              <a:t>Clients will implement interactions with the core and functionalities needed by partners for data analysis and integration (running change detection algorithms,adding data, exploring results and maps, . . . )  </a:t>
            </a:r>
            <a:endParaRPr sz="1200">
              <a:solidFill>
                <a:srgbClr val="000000"/>
              </a:solidFill>
              <a:latin typeface="Maven Pro"/>
              <a:ea typeface="Maven Pro"/>
              <a:cs typeface="Maven Pro"/>
              <a:sym typeface="Maven Pro"/>
            </a:endParaRPr>
          </a:p>
          <a:p>
            <a:pPr indent="0" lvl="0" marL="0" rtl="0" algn="l">
              <a:spcBef>
                <a:spcPts val="1200"/>
              </a:spcBef>
              <a:spcAft>
                <a:spcPts val="0"/>
              </a:spcAft>
              <a:buNone/>
            </a:pPr>
            <a:r>
              <a:t/>
            </a:r>
            <a:endParaRPr sz="1200">
              <a:solidFill>
                <a:srgbClr val="000000"/>
              </a:solidFill>
              <a:latin typeface="Maven Pro"/>
              <a:ea typeface="Maven Pro"/>
              <a:cs typeface="Maven Pro"/>
              <a:sym typeface="Maven Pro"/>
            </a:endParaRPr>
          </a:p>
          <a:p>
            <a:pPr indent="-287655" lvl="0" marL="457200" rtl="0" algn="l">
              <a:spcBef>
                <a:spcPts val="1200"/>
              </a:spcBef>
              <a:spcAft>
                <a:spcPts val="0"/>
              </a:spcAft>
              <a:buClr>
                <a:srgbClr val="000000"/>
              </a:buClr>
              <a:buSzPct val="100000"/>
              <a:buFont typeface="Maven Pro"/>
              <a:buChar char="●"/>
            </a:pPr>
            <a:r>
              <a:rPr lang="fr" sz="1200">
                <a:solidFill>
                  <a:srgbClr val="000000"/>
                </a:solidFill>
                <a:latin typeface="Maven Pro"/>
                <a:ea typeface="Maven Pro"/>
                <a:cs typeface="Maven Pro"/>
                <a:sym typeface="Maven Pro"/>
              </a:rPr>
              <a:t>An iterative process to produce </a:t>
            </a:r>
            <a:r>
              <a:rPr b="1" lang="fr" sz="1200">
                <a:solidFill>
                  <a:srgbClr val="000000"/>
                </a:solidFill>
                <a:latin typeface="Maven Pro"/>
                <a:ea typeface="Maven Pro"/>
                <a:cs typeface="Maven Pro"/>
                <a:sym typeface="Maven Pro"/>
              </a:rPr>
              <a:t>user stories</a:t>
            </a:r>
            <a:r>
              <a:rPr lang="fr" sz="1200">
                <a:solidFill>
                  <a:srgbClr val="000000"/>
                </a:solidFill>
                <a:latin typeface="Maven Pro"/>
                <a:ea typeface="Maven Pro"/>
                <a:cs typeface="Maven Pro"/>
                <a:sym typeface="Maven Pro"/>
              </a:rPr>
              <a:t>, finally leading to some specifications for the core architecture and functionalities of clients.</a:t>
            </a:r>
            <a:endParaRPr sz="1200">
              <a:solidFill>
                <a:srgbClr val="000000"/>
              </a:solidFill>
              <a:latin typeface="Maven Pro"/>
              <a:ea typeface="Maven Pro"/>
              <a:cs typeface="Maven Pro"/>
              <a:sym typeface="Maven Pro"/>
            </a:endParaRPr>
          </a:p>
        </p:txBody>
      </p:sp>
      <p:sp>
        <p:nvSpPr>
          <p:cNvPr id="343" name="Google Shape;343;p2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344" name="Google Shape;344;p20"/>
          <p:cNvPicPr preferRelativeResize="0"/>
          <p:nvPr/>
        </p:nvPicPr>
        <p:blipFill>
          <a:blip r:embed="rId4">
            <a:alphaModFix/>
          </a:blip>
          <a:stretch>
            <a:fillRect/>
          </a:stretch>
        </p:blipFill>
        <p:spPr>
          <a:xfrm>
            <a:off x="2741375" y="1239025"/>
            <a:ext cx="6105751" cy="37877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1"/>
          <p:cNvSpPr txBox="1"/>
          <p:nvPr>
            <p:ph type="title"/>
          </p:nvPr>
        </p:nvSpPr>
        <p:spPr>
          <a:xfrm>
            <a:off x="1180075" y="139025"/>
            <a:ext cx="7030500" cy="1262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Types of dashboard users involved in the collaborative specification of core and clients functionalities</a:t>
            </a:r>
            <a:endParaRPr/>
          </a:p>
        </p:txBody>
      </p:sp>
      <p:sp>
        <p:nvSpPr>
          <p:cNvPr id="350" name="Google Shape;350;p21"/>
          <p:cNvSpPr txBox="1"/>
          <p:nvPr>
            <p:ph idx="1" type="body"/>
          </p:nvPr>
        </p:nvSpPr>
        <p:spPr>
          <a:xfrm>
            <a:off x="791525" y="2078225"/>
            <a:ext cx="3915900" cy="2440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440"/>
              <a:buNone/>
            </a:pPr>
            <a:r>
              <a:rPr b="1" lang="fr" sz="1420">
                <a:latin typeface="Maven Pro"/>
                <a:ea typeface="Maven Pro"/>
                <a:cs typeface="Maven Pro"/>
                <a:sym typeface="Maven Pro"/>
              </a:rPr>
              <a:t>END USERS​</a:t>
            </a:r>
            <a:endParaRPr b="1" sz="1420">
              <a:latin typeface="Maven Pro"/>
              <a:ea typeface="Maven Pro"/>
              <a:cs typeface="Maven Pro"/>
              <a:sym typeface="Maven Pro"/>
            </a:endParaRPr>
          </a:p>
          <a:p>
            <a:pPr indent="0" lvl="0" marL="0" rtl="0" algn="l">
              <a:lnSpc>
                <a:spcPct val="115000"/>
              </a:lnSpc>
              <a:spcBef>
                <a:spcPts val="0"/>
              </a:spcBef>
              <a:spcAft>
                <a:spcPts val="0"/>
              </a:spcAft>
              <a:buSzPts val="440"/>
              <a:buNone/>
            </a:pPr>
            <a:r>
              <a:t/>
            </a:r>
            <a:endParaRPr sz="1420">
              <a:latin typeface="Maven Pro"/>
              <a:ea typeface="Maven Pro"/>
              <a:cs typeface="Maven Pro"/>
              <a:sym typeface="Maven Pro"/>
            </a:endParaRPr>
          </a:p>
          <a:p>
            <a:pPr indent="-318770" lvl="0" marL="457200" rtl="0" algn="l">
              <a:lnSpc>
                <a:spcPct val="115000"/>
              </a:lnSpc>
              <a:spcBef>
                <a:spcPts val="0"/>
              </a:spcBef>
              <a:spcAft>
                <a:spcPts val="0"/>
              </a:spcAft>
              <a:buSzPts val="1420"/>
              <a:buFont typeface="Maven Pro"/>
              <a:buChar char="●"/>
            </a:pPr>
            <a:r>
              <a:rPr lang="fr" sz="1420">
                <a:latin typeface="Maven Pro"/>
                <a:ea typeface="Maven Pro"/>
                <a:cs typeface="Maven Pro"/>
                <a:sym typeface="Maven Pro"/>
              </a:rPr>
              <a:t>Exploit the visuals to produce knowledge related to densification​</a:t>
            </a:r>
            <a:endParaRPr sz="1420">
              <a:latin typeface="Maven Pro"/>
              <a:ea typeface="Maven Pro"/>
              <a:cs typeface="Maven Pro"/>
              <a:sym typeface="Maven Pro"/>
            </a:endParaRPr>
          </a:p>
          <a:p>
            <a:pPr indent="-318770" lvl="0" marL="457200" rtl="0" algn="l">
              <a:lnSpc>
                <a:spcPct val="115000"/>
              </a:lnSpc>
              <a:spcBef>
                <a:spcPts val="0"/>
              </a:spcBef>
              <a:spcAft>
                <a:spcPts val="0"/>
              </a:spcAft>
              <a:buSzPts val="1420"/>
              <a:buFont typeface="Maven Pro"/>
              <a:buChar char="●"/>
            </a:pPr>
            <a:r>
              <a:rPr lang="fr" sz="1420">
                <a:latin typeface="Maven Pro"/>
                <a:ea typeface="Maven Pro"/>
                <a:cs typeface="Maven Pro"/>
                <a:sym typeface="Maven Pro"/>
              </a:rPr>
              <a:t>Interact with operational stakeholders​</a:t>
            </a:r>
            <a:endParaRPr sz="1420">
              <a:latin typeface="Maven Pro"/>
              <a:ea typeface="Maven Pro"/>
              <a:cs typeface="Maven Pro"/>
              <a:sym typeface="Maven Pro"/>
            </a:endParaRPr>
          </a:p>
          <a:p>
            <a:pPr indent="-318770" lvl="0" marL="457200" rtl="0" algn="l">
              <a:lnSpc>
                <a:spcPct val="115000"/>
              </a:lnSpc>
              <a:spcBef>
                <a:spcPts val="0"/>
              </a:spcBef>
              <a:spcAft>
                <a:spcPts val="0"/>
              </a:spcAft>
              <a:buSzPts val="1420"/>
              <a:buFont typeface="Maven Pro"/>
              <a:buChar char="●"/>
            </a:pPr>
            <a:r>
              <a:rPr lang="fr" sz="1420">
                <a:latin typeface="Maven Pro"/>
                <a:ea typeface="Maven Pro"/>
                <a:cs typeface="Maven Pro"/>
                <a:sym typeface="Maven Pro"/>
              </a:rPr>
              <a:t>Specify the concepts to be studied ​</a:t>
            </a:r>
            <a:endParaRPr sz="1420">
              <a:latin typeface="Maven Pro"/>
              <a:ea typeface="Maven Pro"/>
              <a:cs typeface="Maven Pro"/>
              <a:sym typeface="Maven Pro"/>
            </a:endParaRPr>
          </a:p>
          <a:p>
            <a:pPr indent="-318770" lvl="0" marL="457200" rtl="0" algn="l">
              <a:lnSpc>
                <a:spcPct val="115000"/>
              </a:lnSpc>
              <a:spcBef>
                <a:spcPts val="0"/>
              </a:spcBef>
              <a:spcAft>
                <a:spcPts val="0"/>
              </a:spcAft>
              <a:buSzPts val="1420"/>
              <a:buFont typeface="Maven Pro"/>
              <a:buChar char="●"/>
            </a:pPr>
            <a:r>
              <a:rPr lang="fr" sz="1420">
                <a:latin typeface="Maven Pro"/>
                <a:ea typeface="Maven Pro"/>
                <a:cs typeface="Maven Pro"/>
                <a:sym typeface="Maven Pro"/>
              </a:rPr>
              <a:t>Search for "indicators" ​</a:t>
            </a:r>
            <a:endParaRPr sz="1420">
              <a:latin typeface="Maven Pro"/>
              <a:ea typeface="Maven Pro"/>
              <a:cs typeface="Maven Pro"/>
              <a:sym typeface="Maven Pro"/>
            </a:endParaRPr>
          </a:p>
          <a:p>
            <a:pPr indent="-318770" lvl="0" marL="457200" rtl="0" algn="l">
              <a:lnSpc>
                <a:spcPct val="115000"/>
              </a:lnSpc>
              <a:spcBef>
                <a:spcPts val="0"/>
              </a:spcBef>
              <a:spcAft>
                <a:spcPts val="0"/>
              </a:spcAft>
              <a:buSzPts val="1420"/>
              <a:buFont typeface="Maven Pro"/>
              <a:buChar char="●"/>
            </a:pPr>
            <a:r>
              <a:rPr lang="fr" sz="1420">
                <a:latin typeface="Maven Pro"/>
                <a:ea typeface="Maven Pro"/>
                <a:cs typeface="Maven Pro"/>
                <a:sym typeface="Maven Pro"/>
              </a:rPr>
              <a:t>Engage in the criticism of "indicators" and proposal of new indicators​</a:t>
            </a:r>
            <a:endParaRPr sz="1420">
              <a:latin typeface="Maven Pro"/>
              <a:ea typeface="Maven Pro"/>
              <a:cs typeface="Maven Pro"/>
              <a:sym typeface="Maven Pro"/>
            </a:endParaRPr>
          </a:p>
        </p:txBody>
      </p:sp>
      <p:sp>
        <p:nvSpPr>
          <p:cNvPr id="351" name="Google Shape;351;p2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352" name="Google Shape;352;p21"/>
          <p:cNvSpPr txBox="1"/>
          <p:nvPr/>
        </p:nvSpPr>
        <p:spPr>
          <a:xfrm>
            <a:off x="6247200" y="2031263"/>
            <a:ext cx="2076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000">
                <a:latin typeface="Maven Pro"/>
                <a:ea typeface="Maven Pro"/>
                <a:cs typeface="Maven Pro"/>
                <a:sym typeface="Maven Pro"/>
              </a:rPr>
              <a:t>CORE DESIGNERS​</a:t>
            </a:r>
            <a:endParaRPr b="1" sz="1000">
              <a:latin typeface="Maven Pro"/>
              <a:ea typeface="Maven Pro"/>
              <a:cs typeface="Maven Pro"/>
              <a:sym typeface="Maven Pro"/>
            </a:endParaRPr>
          </a:p>
          <a:p>
            <a:pPr indent="0" lvl="0" marL="0" rtl="0" algn="l">
              <a:spcBef>
                <a:spcPts val="0"/>
              </a:spcBef>
              <a:spcAft>
                <a:spcPts val="0"/>
              </a:spcAft>
              <a:buNone/>
            </a:pPr>
            <a:r>
              <a:t/>
            </a:r>
            <a:endParaRPr sz="1000">
              <a:latin typeface="Maven Pro"/>
              <a:ea typeface="Maven Pro"/>
              <a:cs typeface="Maven Pro"/>
              <a:sym typeface="Maven Pro"/>
            </a:endParaRPr>
          </a:p>
          <a:p>
            <a:pPr indent="-292100" lvl="0" marL="457200" rtl="0" algn="l">
              <a:spcBef>
                <a:spcPts val="0"/>
              </a:spcBef>
              <a:spcAft>
                <a:spcPts val="0"/>
              </a:spcAft>
              <a:buSzPts val="1000"/>
              <a:buChar char="●"/>
            </a:pPr>
            <a:r>
              <a:rPr lang="fr" sz="1000">
                <a:latin typeface="Maven Pro"/>
                <a:ea typeface="Maven Pro"/>
                <a:cs typeface="Maven Pro"/>
                <a:sym typeface="Maven Pro"/>
              </a:rPr>
              <a:t>Provide core structure, GUI, workflows</a:t>
            </a:r>
            <a:r>
              <a:rPr lang="fr" sz="1000"/>
              <a:t>​</a:t>
            </a:r>
            <a:endParaRPr sz="1000"/>
          </a:p>
        </p:txBody>
      </p:sp>
      <p:sp>
        <p:nvSpPr>
          <p:cNvPr id="353" name="Google Shape;353;p21"/>
          <p:cNvSpPr txBox="1"/>
          <p:nvPr/>
        </p:nvSpPr>
        <p:spPr>
          <a:xfrm>
            <a:off x="113775" y="1354175"/>
            <a:ext cx="87405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fr" sz="1600">
                <a:latin typeface="Nunito"/>
                <a:ea typeface="Nunito"/>
                <a:cs typeface="Nunito"/>
                <a:sym typeface="Nunito"/>
              </a:rPr>
              <a:t>“User stories” are iteratively co-constructed to specify needs, requests, contributions, etc. of various users</a:t>
            </a:r>
            <a:endParaRPr i="1" sz="1600">
              <a:latin typeface="Nunito"/>
              <a:ea typeface="Nunito"/>
              <a:cs typeface="Nunito"/>
              <a:sym typeface="Nunito"/>
            </a:endParaRPr>
          </a:p>
        </p:txBody>
      </p:sp>
      <p:sp>
        <p:nvSpPr>
          <p:cNvPr id="354" name="Google Shape;354;p21"/>
          <p:cNvSpPr txBox="1"/>
          <p:nvPr/>
        </p:nvSpPr>
        <p:spPr>
          <a:xfrm>
            <a:off x="6281050" y="2912800"/>
            <a:ext cx="2760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000">
                <a:latin typeface="Maven Pro"/>
                <a:ea typeface="Maven Pro"/>
                <a:cs typeface="Maven Pro"/>
                <a:sym typeface="Maven Pro"/>
              </a:rPr>
              <a:t>DATA EXPERTS</a:t>
            </a:r>
            <a:r>
              <a:rPr lang="fr" sz="1000">
                <a:latin typeface="Maven Pro"/>
                <a:ea typeface="Maven Pro"/>
                <a:cs typeface="Maven Pro"/>
                <a:sym typeface="Maven Pro"/>
              </a:rPr>
              <a:t>​</a:t>
            </a:r>
            <a:endParaRPr sz="1000">
              <a:latin typeface="Maven Pro"/>
              <a:ea typeface="Maven Pro"/>
              <a:cs typeface="Maven Pro"/>
              <a:sym typeface="Maven Pro"/>
            </a:endParaRPr>
          </a:p>
          <a:p>
            <a:pPr indent="-292100" lvl="0" marL="457200" rtl="0" algn="l">
              <a:spcBef>
                <a:spcPts val="0"/>
              </a:spcBef>
              <a:spcAft>
                <a:spcPts val="0"/>
              </a:spcAft>
              <a:buSzPts val="1000"/>
              <a:buFont typeface="Maven Pro"/>
              <a:buChar char="●"/>
            </a:pPr>
            <a:r>
              <a:rPr lang="fr" sz="1000">
                <a:latin typeface="Maven Pro"/>
                <a:ea typeface="Maven Pro"/>
                <a:cs typeface="Maven Pro"/>
                <a:sym typeface="Maven Pro"/>
              </a:rPr>
              <a:t>Identify data, tools, …</a:t>
            </a:r>
            <a:endParaRPr sz="1000">
              <a:latin typeface="Maven Pro"/>
              <a:ea typeface="Maven Pro"/>
              <a:cs typeface="Maven Pro"/>
              <a:sym typeface="Maven Pro"/>
            </a:endParaRPr>
          </a:p>
          <a:p>
            <a:pPr indent="-292100" lvl="0" marL="457200" rtl="0" algn="l">
              <a:spcBef>
                <a:spcPts val="0"/>
              </a:spcBef>
              <a:spcAft>
                <a:spcPts val="0"/>
              </a:spcAft>
              <a:buSzPts val="1000"/>
              <a:buChar char="●"/>
            </a:pPr>
            <a:r>
              <a:rPr lang="fr" sz="1000">
                <a:latin typeface="Maven Pro"/>
                <a:ea typeface="Maven Pro"/>
                <a:cs typeface="Maven Pro"/>
                <a:sym typeface="Maven Pro"/>
              </a:rPr>
              <a:t>Design innovative data, tools, </a:t>
            </a:r>
            <a:r>
              <a:rPr lang="fr" sz="1000"/>
              <a:t>​</a:t>
            </a:r>
            <a:endParaRPr sz="1000"/>
          </a:p>
        </p:txBody>
      </p:sp>
      <p:sp>
        <p:nvSpPr>
          <p:cNvPr id="355" name="Google Shape;355;p21"/>
          <p:cNvSpPr txBox="1"/>
          <p:nvPr/>
        </p:nvSpPr>
        <p:spPr>
          <a:xfrm>
            <a:off x="6344200" y="3670975"/>
            <a:ext cx="22914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000">
                <a:latin typeface="Maven Pro"/>
                <a:ea typeface="Maven Pro"/>
                <a:cs typeface="Maven Pro"/>
                <a:sym typeface="Maven Pro"/>
              </a:rPr>
              <a:t>DATA CONTRIBUTORS</a:t>
            </a:r>
            <a:r>
              <a:rPr lang="fr" sz="1000">
                <a:latin typeface="Maven Pro"/>
                <a:ea typeface="Maven Pro"/>
                <a:cs typeface="Maven Pro"/>
                <a:sym typeface="Maven Pro"/>
              </a:rPr>
              <a:t> ​</a:t>
            </a:r>
            <a:endParaRPr sz="1000">
              <a:latin typeface="Maven Pro"/>
              <a:ea typeface="Maven Pro"/>
              <a:cs typeface="Maven Pro"/>
              <a:sym typeface="Maven Pro"/>
            </a:endParaRPr>
          </a:p>
          <a:p>
            <a:pPr indent="0" lvl="0" marL="0" rtl="0" algn="l">
              <a:spcBef>
                <a:spcPts val="0"/>
              </a:spcBef>
              <a:spcAft>
                <a:spcPts val="0"/>
              </a:spcAft>
              <a:buNone/>
            </a:pPr>
            <a:r>
              <a:t/>
            </a:r>
            <a:endParaRPr sz="1000">
              <a:latin typeface="Maven Pro"/>
              <a:ea typeface="Maven Pro"/>
              <a:cs typeface="Maven Pro"/>
              <a:sym typeface="Maven Pro"/>
            </a:endParaRPr>
          </a:p>
          <a:p>
            <a:pPr indent="-292100" lvl="0" marL="457200" rtl="0" algn="l">
              <a:spcBef>
                <a:spcPts val="0"/>
              </a:spcBef>
              <a:spcAft>
                <a:spcPts val="0"/>
              </a:spcAft>
              <a:buSzPts val="1000"/>
              <a:buFont typeface="Maven Pro"/>
              <a:buChar char="●"/>
            </a:pPr>
            <a:r>
              <a:rPr lang="fr" sz="1000">
                <a:latin typeface="Maven Pro"/>
                <a:ea typeface="Maven Pro"/>
                <a:cs typeface="Maven Pro"/>
                <a:sym typeface="Maven Pro"/>
              </a:rPr>
              <a:t>Produce change data, integrate data, produce visuals</a:t>
            </a:r>
            <a:endParaRPr sz="1000">
              <a:latin typeface="Maven Pro"/>
              <a:ea typeface="Maven Pro"/>
              <a:cs typeface="Maven Pro"/>
              <a:sym typeface="Maven Pr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